
<file path=[Content_Types].xml><?xml version="1.0" encoding="utf-8"?>
<Types xmlns="http://schemas.openxmlformats.org/package/2006/content-types">
  <Default Extension="bin" ContentType="application/vnd.openxmlformats-officedocument.presentationml.printerSetting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slides/slide69.xml" ContentType="application/vnd.openxmlformats-officedocument.presentationml.slide+xml"/>
  <Override PartName="/ppt/presentation.xml" ContentType="application/vnd.openxmlformats-officedocument.presentationml.presentation.main+xml"/>
  <Override PartName="/ppt/slides/slide68.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0.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67.xml" ContentType="application/vnd.openxmlformats-officedocument.presentationml.slide+xml"/>
  <Override PartName="/ppt/slides/slide59.xml" ContentType="application/vnd.openxmlformats-officedocument.presentationml.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4.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6.xml" ContentType="application/vnd.openxmlformats-officedocument.presentationml.notesSlide+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52.xml" ContentType="application/vnd.openxmlformats-officedocument.presentationml.notesSlide+xml"/>
  <Override PartName="/ppt/notesSlides/notesSlide24.xml" ContentType="application/vnd.openxmlformats-officedocument.presentationml.notesSlide+xml"/>
  <Override PartName="/ppt/notesSlides/notesSlide53.xml" ContentType="application/vnd.openxmlformats-officedocument.presentationml.notesSlide+xml"/>
  <Override PartName="/ppt/theme/theme1.xml" ContentType="application/vnd.openxmlformats-officedocument.them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customXml/itemProps1.xml" ContentType="application/vnd.openxmlformats-officedocument.customXmlProperties+xml"/>
  <Override PartName="/customXml/itemProps2.xml" ContentType="application/vnd.openxmlformats-officedocument.customXmlProperti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998" r:id="rId3"/>
  </p:sldMasterIdLst>
  <p:notesMasterIdLst>
    <p:notesMasterId r:id="rId73"/>
  </p:notesMasterIdLst>
  <p:handoutMasterIdLst>
    <p:handoutMasterId r:id="rId74"/>
  </p:handoutMasterIdLst>
  <p:sldIdLst>
    <p:sldId id="275" r:id="rId4"/>
    <p:sldId id="276" r:id="rId5"/>
    <p:sldId id="259" r:id="rId6"/>
    <p:sldId id="351" r:id="rId7"/>
    <p:sldId id="375" r:id="rId8"/>
    <p:sldId id="437" r:id="rId9"/>
    <p:sldId id="438" r:id="rId10"/>
    <p:sldId id="439" r:id="rId11"/>
    <p:sldId id="440" r:id="rId12"/>
    <p:sldId id="441" r:id="rId13"/>
    <p:sldId id="442" r:id="rId14"/>
    <p:sldId id="443" r:id="rId15"/>
    <p:sldId id="401" r:id="rId16"/>
    <p:sldId id="431" r:id="rId17"/>
    <p:sldId id="273" r:id="rId18"/>
    <p:sldId id="378" r:id="rId19"/>
    <p:sldId id="382" r:id="rId20"/>
    <p:sldId id="384" r:id="rId21"/>
    <p:sldId id="383" r:id="rId22"/>
    <p:sldId id="352" r:id="rId23"/>
    <p:sldId id="355" r:id="rId24"/>
    <p:sldId id="385" r:id="rId25"/>
    <p:sldId id="386" r:id="rId26"/>
    <p:sldId id="364" r:id="rId27"/>
    <p:sldId id="387" r:id="rId28"/>
    <p:sldId id="388" r:id="rId29"/>
    <p:sldId id="389" r:id="rId30"/>
    <p:sldId id="432" r:id="rId31"/>
    <p:sldId id="390" r:id="rId32"/>
    <p:sldId id="334" r:id="rId33"/>
    <p:sldId id="392" r:id="rId34"/>
    <p:sldId id="405" r:id="rId35"/>
    <p:sldId id="451" r:id="rId36"/>
    <p:sldId id="434" r:id="rId37"/>
    <p:sldId id="309" r:id="rId38"/>
    <p:sldId id="380" r:id="rId39"/>
    <p:sldId id="394" r:id="rId40"/>
    <p:sldId id="395" r:id="rId41"/>
    <p:sldId id="449" r:id="rId42"/>
    <p:sldId id="448" r:id="rId43"/>
    <p:sldId id="450" r:id="rId44"/>
    <p:sldId id="435" r:id="rId45"/>
    <p:sldId id="370" r:id="rId46"/>
    <p:sldId id="396" r:id="rId47"/>
    <p:sldId id="397" r:id="rId48"/>
    <p:sldId id="340" r:id="rId49"/>
    <p:sldId id="398" r:id="rId50"/>
    <p:sldId id="430" r:id="rId51"/>
    <p:sldId id="399" r:id="rId52"/>
    <p:sldId id="362" r:id="rId53"/>
    <p:sldId id="344" r:id="rId54"/>
    <p:sldId id="345" r:id="rId55"/>
    <p:sldId id="346" r:id="rId56"/>
    <p:sldId id="347" r:id="rId57"/>
    <p:sldId id="407" r:id="rId58"/>
    <p:sldId id="452" r:id="rId59"/>
    <p:sldId id="453" r:id="rId60"/>
    <p:sldId id="454" r:id="rId61"/>
    <p:sldId id="455" r:id="rId62"/>
    <p:sldId id="456" r:id="rId63"/>
    <p:sldId id="413" r:id="rId64"/>
    <p:sldId id="457" r:id="rId65"/>
    <p:sldId id="371" r:id="rId66"/>
    <p:sldId id="436" r:id="rId67"/>
    <p:sldId id="444" r:id="rId68"/>
    <p:sldId id="415" r:id="rId69"/>
    <p:sldId id="416" r:id="rId70"/>
    <p:sldId id="263" r:id="rId71"/>
    <p:sldId id="257" r:id="rId72"/>
  </p:sldIdLst>
  <p:sldSz cx="9144000" cy="6858000" type="letter"/>
  <p:notesSz cx="7010400" cy="92964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86868"/>
    <a:srgbClr val="A0320A"/>
    <a:srgbClr val="CB9902"/>
    <a:srgbClr val="686504"/>
    <a:srgbClr val="376A99"/>
    <a:srgbClr val="376A35"/>
    <a:srgbClr val="4066B2"/>
    <a:srgbClr val="80C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39" autoAdjust="0"/>
    <p:restoredTop sz="93582" autoAdjust="0"/>
  </p:normalViewPr>
  <p:slideViewPr>
    <p:cSldViewPr snapToGrid="0">
      <p:cViewPr>
        <p:scale>
          <a:sx n="125" d="100"/>
          <a:sy n="125" d="100"/>
        </p:scale>
        <p:origin x="-504" y="-728"/>
      </p:cViewPr>
      <p:guideLst>
        <p:guide orient="horz" pos="2160"/>
        <p:guide pos="2880"/>
      </p:guideLst>
    </p:cSldViewPr>
  </p:slideViewPr>
  <p:outlineViewPr>
    <p:cViewPr>
      <p:scale>
        <a:sx n="33" d="100"/>
        <a:sy n="33" d="100"/>
      </p:scale>
      <p:origin x="0" y="982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63" Type="http://schemas.openxmlformats.org/officeDocument/2006/relationships/slide" Target="slides/slide60.xml"/><Relationship Id="rId68" Type="http://schemas.openxmlformats.org/officeDocument/2006/relationships/slide" Target="slides/slide65.xml"/><Relationship Id="rId42" Type="http://schemas.openxmlformats.org/officeDocument/2006/relationships/slide" Target="slides/slide39.xml"/><Relationship Id="rId47" Type="http://schemas.openxmlformats.org/officeDocument/2006/relationships/slide" Target="slides/slide44.xml"/><Relationship Id="rId21" Type="http://schemas.openxmlformats.org/officeDocument/2006/relationships/slide" Target="slides/slide18.xml"/><Relationship Id="rId16" Type="http://schemas.openxmlformats.org/officeDocument/2006/relationships/slide" Target="slides/slide13.xml"/><Relationship Id="rId53" Type="http://schemas.openxmlformats.org/officeDocument/2006/relationships/slide" Target="slides/slide50.xml"/><Relationship Id="rId58" Type="http://schemas.openxmlformats.org/officeDocument/2006/relationships/slide" Target="slides/slide55.xml"/><Relationship Id="rId32" Type="http://schemas.openxmlformats.org/officeDocument/2006/relationships/slide" Target="slides/slide29.xml"/><Relationship Id="rId37" Type="http://schemas.openxmlformats.org/officeDocument/2006/relationships/slide" Target="slides/slide34.xml"/><Relationship Id="rId74" Type="http://schemas.openxmlformats.org/officeDocument/2006/relationships/handoutMaster" Target="handoutMasters/handoutMaster1.xml"/><Relationship Id="rId79" Type="http://schemas.openxmlformats.org/officeDocument/2006/relationships/theme" Target="theme/theme1.xml"/><Relationship Id="rId11" Type="http://schemas.openxmlformats.org/officeDocument/2006/relationships/slide" Target="slides/slide8.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64" Type="http://schemas.openxmlformats.org/officeDocument/2006/relationships/slide" Target="slides/slide61.xml"/><Relationship Id="rId69" Type="http://schemas.openxmlformats.org/officeDocument/2006/relationships/slide" Target="slides/slide66.xml"/><Relationship Id="rId56" Type="http://schemas.openxmlformats.org/officeDocument/2006/relationships/slide" Target="slides/slide53.xml"/><Relationship Id="rId43" Type="http://schemas.openxmlformats.org/officeDocument/2006/relationships/slide" Target="slides/slide40.xml"/><Relationship Id="rId48" Type="http://schemas.openxmlformats.org/officeDocument/2006/relationships/slide" Target="slides/slide45.xml"/><Relationship Id="rId30" Type="http://schemas.openxmlformats.org/officeDocument/2006/relationships/slide" Target="slides/slide27.xml"/><Relationship Id="rId35" Type="http://schemas.openxmlformats.org/officeDocument/2006/relationships/slide" Target="slides/slide32.xml"/><Relationship Id="rId22" Type="http://schemas.openxmlformats.org/officeDocument/2006/relationships/slide" Target="slides/slide19.xml"/><Relationship Id="rId27" Type="http://schemas.openxmlformats.org/officeDocument/2006/relationships/slide" Target="slides/slide24.xml"/><Relationship Id="rId77" Type="http://schemas.openxmlformats.org/officeDocument/2006/relationships/presProps" Target="presProps.xml"/><Relationship Id="rId51" Type="http://schemas.openxmlformats.org/officeDocument/2006/relationships/slide" Target="slides/slide48.xml"/><Relationship Id="rId8" Type="http://schemas.openxmlformats.org/officeDocument/2006/relationships/slide" Target="slides/slide5.xml"/><Relationship Id="rId80" Type="http://schemas.openxmlformats.org/officeDocument/2006/relationships/tableStyles" Target="tableStyles.xml"/><Relationship Id="rId72" Type="http://schemas.openxmlformats.org/officeDocument/2006/relationships/slide" Target="slides/slide69.xml"/><Relationship Id="rId3" Type="http://schemas.openxmlformats.org/officeDocument/2006/relationships/slideMaster" Target="slideMasters/slideMaster1.xml"/><Relationship Id="rId17" Type="http://schemas.openxmlformats.org/officeDocument/2006/relationships/slide" Target="slides/slide14.xml"/><Relationship Id="rId67" Type="http://schemas.openxmlformats.org/officeDocument/2006/relationships/slide" Target="slides/slide64.xml"/><Relationship Id="rId59" Type="http://schemas.openxmlformats.org/officeDocument/2006/relationships/slide" Target="slides/slide56.xml"/><Relationship Id="rId46" Type="http://schemas.openxmlformats.org/officeDocument/2006/relationships/slide" Target="slides/slide43.xml"/><Relationship Id="rId33" Type="http://schemas.openxmlformats.org/officeDocument/2006/relationships/slide" Target="slides/slide30.xml"/><Relationship Id="rId38" Type="http://schemas.openxmlformats.org/officeDocument/2006/relationships/slide" Target="slides/slide35.xml"/><Relationship Id="rId25" Type="http://schemas.openxmlformats.org/officeDocument/2006/relationships/slide" Target="slides/slide22.xml"/><Relationship Id="rId12" Type="http://schemas.openxmlformats.org/officeDocument/2006/relationships/slide" Target="slides/slide9.xml"/><Relationship Id="rId54" Type="http://schemas.openxmlformats.org/officeDocument/2006/relationships/slide" Target="slides/slide51.xml"/><Relationship Id="rId41" Type="http://schemas.openxmlformats.org/officeDocument/2006/relationships/slide" Target="slides/slide38.xml"/><Relationship Id="rId70" Type="http://schemas.openxmlformats.org/officeDocument/2006/relationships/slide" Target="slides/slide67.xml"/><Relationship Id="rId20" Type="http://schemas.openxmlformats.org/officeDocument/2006/relationships/slide" Target="slides/slide17.xml"/><Relationship Id="rId75" Type="http://schemas.openxmlformats.org/officeDocument/2006/relationships/printerSettings" Target="printerSettings/printerSettings1.bin"/><Relationship Id="rId62" Type="http://schemas.openxmlformats.org/officeDocument/2006/relationships/slide" Target="slides/slide59.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57" Type="http://schemas.openxmlformats.org/officeDocument/2006/relationships/slide" Target="slides/slide54.xml"/><Relationship Id="rId49" Type="http://schemas.openxmlformats.org/officeDocument/2006/relationships/slide" Target="slides/slide46.xml"/><Relationship Id="rId36" Type="http://schemas.openxmlformats.org/officeDocument/2006/relationships/slide" Target="slides/slide33.xml"/><Relationship Id="rId23" Type="http://schemas.openxmlformats.org/officeDocument/2006/relationships/slide" Target="slides/slide20.xml"/><Relationship Id="rId28" Type="http://schemas.openxmlformats.org/officeDocument/2006/relationships/slide" Target="slides/slide25.xml"/><Relationship Id="rId65" Type="http://schemas.openxmlformats.org/officeDocument/2006/relationships/slide" Target="slides/slide62.xml"/><Relationship Id="rId52" Type="http://schemas.openxmlformats.org/officeDocument/2006/relationships/slide" Target="slides/slide49.xml"/><Relationship Id="rId44" Type="http://schemas.openxmlformats.org/officeDocument/2006/relationships/slide" Target="slides/slide41.xml"/><Relationship Id="rId31" Type="http://schemas.openxmlformats.org/officeDocument/2006/relationships/slide" Target="slides/slide28.xml"/><Relationship Id="rId73" Type="http://schemas.openxmlformats.org/officeDocument/2006/relationships/notesMaster" Target="notesMasters/notesMaster1.xml"/><Relationship Id="rId78" Type="http://schemas.openxmlformats.org/officeDocument/2006/relationships/viewProps" Target="viewProps.xml"/><Relationship Id="rId60" Type="http://schemas.openxmlformats.org/officeDocument/2006/relationships/slide" Target="slides/slide57.xml"/><Relationship Id="rId10" Type="http://schemas.openxmlformats.org/officeDocument/2006/relationships/slide" Target="slides/slide7.xml"/><Relationship Id="rId81" Type="http://schemas.openxmlformats.org/officeDocument/2006/relationships/customXml" Target="../customXml/item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55" Type="http://schemas.openxmlformats.org/officeDocument/2006/relationships/slide" Target="slides/slide52.xml"/><Relationship Id="rId34" Type="http://schemas.openxmlformats.org/officeDocument/2006/relationships/slide" Target="slides/slide31.xml"/><Relationship Id="rId76"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26.xml"/><Relationship Id="rId66" Type="http://schemas.openxmlformats.org/officeDocument/2006/relationships/slide" Target="slides/slide63.xml"/><Relationship Id="rId40" Type="http://schemas.openxmlformats.org/officeDocument/2006/relationships/slide" Target="slides/slide37.xml"/><Relationship Id="rId45" Type="http://schemas.openxmlformats.org/officeDocument/2006/relationships/slide" Target="slides/slide42.xml"/><Relationship Id="rId24" Type="http://schemas.openxmlformats.org/officeDocument/2006/relationships/slide" Target="slides/slide2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C0ED526F-5C03-5E40-80A1-49B2B4719D60}" type="datetimeFigureOut">
              <a:t>11/18/13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109FD6B7-B3B4-5A4F-A2E9-102A8FE695F4}" type="slidenum">
              <a:t>‹#›</a:t>
            </a:fld>
            <a:endParaRPr lang="en-US"/>
          </a:p>
        </p:txBody>
      </p:sp>
    </p:spTree>
    <p:extLst>
      <p:ext uri="{BB962C8B-B14F-4D97-AF65-F5344CB8AC3E}">
        <p14:creationId xmlns:p14="http://schemas.microsoft.com/office/powerpoint/2010/main" val="28603853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68" tIns="46584" rIns="93168" bIns="46584"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wrap="square" lIns="93168" tIns="46584" rIns="93168" bIns="46584" numCol="1" anchor="t" anchorCtr="0" compatLnSpc="1">
            <a:prstTxWarp prst="textNoShape">
              <a:avLst/>
            </a:prstTxWarp>
          </a:bodyPr>
          <a:lstStyle>
            <a:lvl1pPr algn="r">
              <a:defRPr sz="1200">
                <a:latin typeface="Calibri" charset="0"/>
              </a:defRPr>
            </a:lvl1pPr>
          </a:lstStyle>
          <a:p>
            <a:fld id="{32012B3F-3F90-F14E-8054-ACC1AC7FC657}" type="datetimeFigureOut">
              <a:rPr lang="en-US"/>
              <a:pPr/>
              <a:t>11/18/13</a:t>
            </a:fld>
            <a:endParaRPr lang="en-US"/>
          </a:p>
        </p:txBody>
      </p:sp>
      <p:sp>
        <p:nvSpPr>
          <p:cNvPr id="4" name="Slide Image Placeholder 3"/>
          <p:cNvSpPr>
            <a:spLocks noGrp="1" noRot="1" noChangeAspect="1"/>
          </p:cNvSpPr>
          <p:nvPr>
            <p:ph type="sldImg" idx="2"/>
          </p:nvPr>
        </p:nvSpPr>
        <p:spPr>
          <a:xfrm>
            <a:off x="1182688" y="698500"/>
            <a:ext cx="4646612" cy="3484563"/>
          </a:xfrm>
          <a:prstGeom prst="rect">
            <a:avLst/>
          </a:prstGeom>
          <a:noFill/>
          <a:ln w="12700">
            <a:solidFill>
              <a:prstClr val="black"/>
            </a:solidFill>
          </a:ln>
        </p:spPr>
        <p:txBody>
          <a:bodyPr vert="horz" lIns="93168" tIns="46584" rIns="93168" bIns="46584" rtlCol="0" anchor="ctr"/>
          <a:lstStyle/>
          <a:p>
            <a:pPr lvl="0"/>
            <a:endParaRPr lang="en-US" noProof="0"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68" tIns="46584" rIns="93168" bIns="46584"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675"/>
            <a:ext cx="3038475" cy="465138"/>
          </a:xfrm>
          <a:prstGeom prst="rect">
            <a:avLst/>
          </a:prstGeom>
        </p:spPr>
        <p:txBody>
          <a:bodyPr vert="horz" lIns="93168" tIns="46584" rIns="93168" bIns="46584"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3168" tIns="46584" rIns="93168" bIns="46584" numCol="1" anchor="b" anchorCtr="0" compatLnSpc="1">
            <a:prstTxWarp prst="textNoShape">
              <a:avLst/>
            </a:prstTxWarp>
          </a:bodyPr>
          <a:lstStyle>
            <a:lvl1pPr algn="r">
              <a:defRPr sz="1200">
                <a:latin typeface="Calibri" charset="0"/>
              </a:defRPr>
            </a:lvl1pPr>
          </a:lstStyle>
          <a:p>
            <a:fld id="{10AF03D5-E9D6-6D4A-BF41-7E1807D712B9}" type="slidenum">
              <a:rPr lang="en-US"/>
              <a:pPr/>
              <a:t>‹#›</a:t>
            </a:fld>
            <a:endParaRPr lang="en-US"/>
          </a:p>
        </p:txBody>
      </p:sp>
    </p:spTree>
    <p:extLst>
      <p:ext uri="{BB962C8B-B14F-4D97-AF65-F5344CB8AC3E}">
        <p14:creationId xmlns:p14="http://schemas.microsoft.com/office/powerpoint/2010/main" val="25507779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6451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2C2AFED-23BC-D648-A4DB-4B974B66CE3E}" type="slidenum">
              <a:rPr lang="en-US">
                <a:latin typeface="Calibri" charset="0"/>
              </a:rPr>
              <a:pPr eaLnBrk="1" hangingPunct="1"/>
              <a:t>1</a:t>
            </a:fld>
            <a:endParaRPr lang="en-US">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747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7B5B034-B53B-2442-B9D9-1E35EC971C22}" type="slidenum">
              <a:rPr lang="en-US">
                <a:latin typeface="Calibri" charset="0"/>
              </a:rPr>
              <a:pPr eaLnBrk="1" hangingPunct="1"/>
              <a:t>13</a:t>
            </a:fld>
            <a:endParaRPr lang="en-US">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7270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1888B43-5BCF-114F-A13B-B263C1E69597}" type="slidenum">
              <a:rPr lang="en-US">
                <a:latin typeface="Calibri" charset="0"/>
              </a:rPr>
              <a:pPr eaLnBrk="1" hangingPunct="1"/>
              <a:t>15</a:t>
            </a:fld>
            <a:endParaRPr lang="en-US">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cs typeface="ＭＳ Ｐゴシック" charset="0"/>
            </a:endParaRPr>
          </a:p>
        </p:txBody>
      </p:sp>
      <p:sp>
        <p:nvSpPr>
          <p:cNvPr id="38915"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173C565-7DB7-7A45-A404-7015ED202468}" type="slidenum">
              <a:rPr lang="en-US">
                <a:solidFill>
                  <a:srgbClr val="000000"/>
                </a:solidFill>
                <a:latin typeface="Calibri" charset="0"/>
                <a:cs typeface="ＭＳ Ｐゴシック" charset="0"/>
              </a:rPr>
              <a:pPr eaLnBrk="1" hangingPunct="1"/>
              <a:t>16</a:t>
            </a:fld>
            <a:endParaRPr lang="en-US">
              <a:solidFill>
                <a:srgbClr val="000000"/>
              </a:solidFill>
              <a:latin typeface="Calibri"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7578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52EBFCB-081F-AD42-8206-466DA14BF8FA}" type="slidenum">
              <a:rPr lang="en-US">
                <a:latin typeface="Calibri" charset="0"/>
              </a:rPr>
              <a:pPr eaLnBrk="1" hangingPunct="1"/>
              <a:t>17</a:t>
            </a:fld>
            <a:endParaRPr lang="en-US">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5235" name="Notes Placeholder 2"/>
          <p:cNvSpPr>
            <a:spLocks noGrp="1"/>
          </p:cNvSpPr>
          <p:nvPr>
            <p:ph type="body" idx="1"/>
          </p:nvPr>
        </p:nvSpPr>
        <p:spPr bwMode="auto">
          <a:extLst/>
        </p:spPr>
        <p:txBody>
          <a:bodyPr wrap="square" numCol="1" anchor="t" anchorCtr="0" compatLnSpc="1">
            <a:prstTxWarp prst="textNoShape">
              <a:avLst/>
            </a:prstTxWarp>
          </a:bodyPr>
          <a:lstStyle/>
          <a:p>
            <a:pPr>
              <a:defRPr/>
            </a:pPr>
            <a:endParaRPr lang="en-US" dirty="0" smtClean="0">
              <a:ea typeface="+mn-ea"/>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397B7E49-6924-254A-964F-5A27D6A9B3A0}" type="slidenum">
              <a:rPr lang="en-US">
                <a:latin typeface="Calibri" charset="0"/>
              </a:rPr>
              <a:pPr eaLnBrk="1" hangingPunct="1"/>
              <a:t>18</a:t>
            </a:fld>
            <a:endParaRPr lang="en-US">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778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3765F2C6-103C-8047-9918-E11838C49A41}" type="slidenum">
              <a:rPr lang="en-US">
                <a:latin typeface="Calibri" charset="0"/>
              </a:rPr>
              <a:pPr eaLnBrk="1" hangingPunct="1"/>
              <a:t>19</a:t>
            </a:fld>
            <a:endParaRPr lang="en-US">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solidFill>
                <a:srgbClr val="FF0000"/>
              </a:solidFill>
              <a:latin typeface="Calibri" charset="0"/>
            </a:endParaRPr>
          </a:p>
        </p:txBody>
      </p:sp>
      <p:sp>
        <p:nvSpPr>
          <p:cNvPr id="7373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878802DE-92E3-5E4F-9CBE-590FD0C015DF}" type="slidenum">
              <a:rPr lang="en-US">
                <a:latin typeface="Calibri" charset="0"/>
              </a:rPr>
              <a:pPr eaLnBrk="1" hangingPunct="1"/>
              <a:t>20</a:t>
            </a:fld>
            <a:endParaRPr lang="en-US">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788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096FA44-A6C1-4846-8C07-FADF4EC82C67}" type="slidenum">
              <a:rPr lang="en-US">
                <a:latin typeface="Calibri" charset="0"/>
              </a:rPr>
              <a:pPr eaLnBrk="1" hangingPunct="1"/>
              <a:t>21</a:t>
            </a:fld>
            <a:endParaRPr lang="en-US">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7987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011F1ED-79B2-784D-8974-91FC9A2673D9}" type="slidenum">
              <a:rPr lang="en-US">
                <a:latin typeface="Calibri" charset="0"/>
              </a:rPr>
              <a:pPr eaLnBrk="1" hangingPunct="1"/>
              <a:t>22</a:t>
            </a:fld>
            <a:endParaRPr lang="en-US">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cs typeface="ＭＳ Ｐゴシック" charset="0"/>
            </a:endParaRPr>
          </a:p>
        </p:txBody>
      </p:sp>
      <p:sp>
        <p:nvSpPr>
          <p:cNvPr id="809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9F3A93C-D0FE-9140-919A-24383B10AE1D}" type="slidenum">
              <a:rPr lang="en-US">
                <a:latin typeface="Calibri" charset="0"/>
              </a:rPr>
              <a:pPr eaLnBrk="1" hangingPunct="1"/>
              <a:t>23</a:t>
            </a:fld>
            <a:endParaRPr lang="en-US">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6349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BA6DD76-8264-3147-A378-E109573C3CF4}" type="slidenum">
              <a:rPr lang="en-US">
                <a:latin typeface="Calibri" charset="0"/>
              </a:rPr>
              <a:pPr eaLnBrk="1" hangingPunct="1"/>
              <a:t>2</a:t>
            </a:fld>
            <a:endParaRPr lang="en-US">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849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196692F-3C60-0A44-9A7C-0150557AE968}" type="slidenum">
              <a:rPr lang="en-US">
                <a:latin typeface="Calibri" charset="0"/>
              </a:rPr>
              <a:pPr eaLnBrk="1" hangingPunct="1"/>
              <a:t>24</a:t>
            </a:fld>
            <a:endParaRPr lang="en-US">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8602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8939F3BB-8379-8549-89B1-036E807EBFF7}" type="slidenum">
              <a:rPr lang="en-US">
                <a:latin typeface="Calibri" charset="0"/>
              </a:rPr>
              <a:pPr eaLnBrk="1" hangingPunct="1"/>
              <a:t>25</a:t>
            </a:fld>
            <a:endParaRPr lang="en-US">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3" name="Notes Placeholder 2"/>
          <p:cNvSpPr>
            <a:spLocks noGrp="1"/>
          </p:cNvSpPr>
          <p:nvPr>
            <p:ph type="body" idx="1"/>
          </p:nvPr>
        </p:nvSpPr>
        <p:spPr bwMode="auto">
          <a:extLst/>
        </p:spPr>
        <p:txBody>
          <a:bodyPr wrap="square" numCol="1" anchor="t" anchorCtr="0" compatLnSpc="1">
            <a:prstTxWarp prst="textNoShape">
              <a:avLst/>
            </a:prstTxWarp>
          </a:bodyPr>
          <a:lstStyle/>
          <a:p>
            <a:pPr eaLnBrk="1" hangingPunct="1">
              <a:spcBef>
                <a:spcPct val="0"/>
              </a:spcBef>
              <a:defRPr/>
            </a:pPr>
            <a:endParaRPr lang="en-US" dirty="0" smtClean="0">
              <a:ea typeface="+mn-ea"/>
            </a:endParaRPr>
          </a:p>
        </p:txBody>
      </p:sp>
      <p:sp>
        <p:nvSpPr>
          <p:cNvPr id="8704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7535D88A-FBE1-C64A-98BD-D4D95069A59A}" type="slidenum">
              <a:rPr lang="en-US">
                <a:latin typeface="Calibri" charset="0"/>
              </a:rPr>
              <a:pPr eaLnBrk="1" hangingPunct="1"/>
              <a:t>26</a:t>
            </a:fld>
            <a:endParaRPr lang="en-US">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9011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7B06F0C5-711D-7B4B-861D-1AB5EDE6CEF8}" type="slidenum">
              <a:rPr lang="en-US">
                <a:latin typeface="Calibri" charset="0"/>
              </a:rPr>
              <a:pPr eaLnBrk="1" hangingPunct="1"/>
              <a:t>27</a:t>
            </a:fld>
            <a:endParaRPr lang="en-US">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9114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3F6B2F4-A2A8-8E48-B66F-EF75AEADD754}" type="slidenum">
              <a:rPr lang="en-US">
                <a:latin typeface="Calibri" charset="0"/>
              </a:rPr>
              <a:pPr eaLnBrk="1" hangingPunct="1"/>
              <a:t>29</a:t>
            </a:fld>
            <a:endParaRPr lang="en-US">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9216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BC2590F-D4CA-1441-B261-9EADFE7F89CF}" type="slidenum">
              <a:rPr lang="en-US">
                <a:latin typeface="Calibri" charset="0"/>
              </a:rPr>
              <a:pPr eaLnBrk="1" hangingPunct="1"/>
              <a:t>30</a:t>
            </a:fld>
            <a:endParaRPr lang="en-US">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9318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08B5EFA-AC68-654E-AA8C-1F0552EA3989}" type="slidenum">
              <a:rPr lang="en-US">
                <a:latin typeface="Calibri" charset="0"/>
              </a:rPr>
              <a:pPr eaLnBrk="1" hangingPunct="1"/>
              <a:t>31</a:t>
            </a:fld>
            <a:endParaRPr lang="en-US">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cs typeface="ＭＳ Ｐゴシック" charset="0"/>
            </a:endParaRPr>
          </a:p>
        </p:txBody>
      </p:sp>
      <p:sp>
        <p:nvSpPr>
          <p:cNvPr id="34819"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7B79B97-FFE3-2942-A44C-1B2DE5459F31}" type="slidenum">
              <a:rPr lang="en-US">
                <a:solidFill>
                  <a:srgbClr val="000000"/>
                </a:solidFill>
                <a:latin typeface="Calibri" charset="0"/>
                <a:cs typeface="ＭＳ Ｐゴシック" charset="0"/>
              </a:rPr>
              <a:pPr eaLnBrk="1" hangingPunct="1"/>
              <a:t>32</a:t>
            </a:fld>
            <a:endParaRPr lang="en-US">
              <a:solidFill>
                <a:srgbClr val="000000"/>
              </a:solidFill>
              <a:latin typeface="Calibri" charset="0"/>
              <a:cs typeface="ＭＳ Ｐゴシック"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cs typeface="ＭＳ Ｐゴシック" charset="0"/>
            </a:endParaRPr>
          </a:p>
        </p:txBody>
      </p:sp>
      <p:sp>
        <p:nvSpPr>
          <p:cNvPr id="34819"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7B79B97-FFE3-2942-A44C-1B2DE5459F31}" type="slidenum">
              <a:rPr lang="en-US">
                <a:solidFill>
                  <a:srgbClr val="000000"/>
                </a:solidFill>
                <a:latin typeface="Calibri" charset="0"/>
                <a:cs typeface="ＭＳ Ｐゴシック" charset="0"/>
              </a:rPr>
              <a:pPr eaLnBrk="1" hangingPunct="1"/>
              <a:t>33</a:t>
            </a:fld>
            <a:endParaRPr lang="en-US">
              <a:solidFill>
                <a:srgbClr val="000000"/>
              </a:solidFill>
              <a:latin typeface="Calibri" charset="0"/>
              <a:cs typeface="ＭＳ Ｐゴシック"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cs typeface="ＭＳ Ｐゴシック" charset="0"/>
            </a:endParaRPr>
          </a:p>
        </p:txBody>
      </p:sp>
      <p:sp>
        <p:nvSpPr>
          <p:cNvPr id="38915"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173C565-7DB7-7A45-A404-7015ED202468}" type="slidenum">
              <a:rPr lang="en-US">
                <a:solidFill>
                  <a:srgbClr val="000000"/>
                </a:solidFill>
                <a:latin typeface="Calibri" charset="0"/>
                <a:cs typeface="ＭＳ Ｐゴシック" charset="0"/>
              </a:rPr>
              <a:pPr eaLnBrk="1" hangingPunct="1"/>
              <a:t>34</a:t>
            </a:fld>
            <a:endParaRPr lang="en-US">
              <a:solidFill>
                <a:srgbClr val="000000"/>
              </a:solidFill>
              <a:latin typeface="Calibri"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6554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92E5A7B-6340-9D45-8C88-72608E78F45F}" type="slidenum">
              <a:rPr lang="en-US">
                <a:latin typeface="Calibri" charset="0"/>
              </a:rPr>
              <a:pPr eaLnBrk="1" hangingPunct="1"/>
              <a:t>3</a:t>
            </a:fld>
            <a:endParaRPr lang="en-US">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9728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73C59FD0-A752-F042-9326-D91BA555C455}" type="slidenum">
              <a:rPr lang="en-US">
                <a:latin typeface="Calibri" charset="0"/>
              </a:rPr>
              <a:pPr eaLnBrk="1" hangingPunct="1"/>
              <a:t>35</a:t>
            </a:fld>
            <a:endParaRPr lang="en-US">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cs typeface="ＭＳ Ｐゴシック" charset="0"/>
            </a:endParaRPr>
          </a:p>
        </p:txBody>
      </p:sp>
      <p:sp>
        <p:nvSpPr>
          <p:cNvPr id="88067"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C1FFBC7-7BF5-9A43-9827-446E4074A9EE}" type="slidenum">
              <a:rPr lang="en-US">
                <a:solidFill>
                  <a:srgbClr val="000000"/>
                </a:solidFill>
                <a:latin typeface="Calibri" charset="0"/>
                <a:cs typeface="ＭＳ Ｐゴシック" charset="0"/>
              </a:rPr>
              <a:pPr eaLnBrk="1" hangingPunct="1"/>
              <a:t>36</a:t>
            </a:fld>
            <a:endParaRPr lang="en-US">
              <a:solidFill>
                <a:srgbClr val="000000"/>
              </a:solidFill>
              <a:latin typeface="Calibri" charset="0"/>
              <a:cs typeface="ＭＳ Ｐゴシック"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9830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3FEBEB2-C2BF-A649-8EBF-457965CE323D}" type="slidenum">
              <a:rPr lang="en-US">
                <a:latin typeface="Calibri" charset="0"/>
              </a:rPr>
              <a:pPr eaLnBrk="1" hangingPunct="1"/>
              <a:t>37</a:t>
            </a:fld>
            <a:endParaRPr lang="en-US">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9933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3C535D8-CA92-8248-B05F-773CAE6ADA8A}" type="slidenum">
              <a:rPr lang="en-US">
                <a:latin typeface="Calibri" charset="0"/>
              </a:rPr>
              <a:pPr eaLnBrk="1" hangingPunct="1"/>
              <a:t>38</a:t>
            </a:fld>
            <a:endParaRPr lang="en-US">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AF03D5-E9D6-6D4A-BF41-7E1807D712B9}" type="slidenum">
              <a:rPr lang="en-US" smtClean="0"/>
              <a:pPr/>
              <a:t>39</a:t>
            </a:fld>
            <a:endParaRPr lang="en-US"/>
          </a:p>
        </p:txBody>
      </p:sp>
    </p:spTree>
    <p:extLst>
      <p:ext uri="{BB962C8B-B14F-4D97-AF65-F5344CB8AC3E}">
        <p14:creationId xmlns:p14="http://schemas.microsoft.com/office/powerpoint/2010/main" val="19049924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AF03D5-E9D6-6D4A-BF41-7E1807D712B9}" type="slidenum">
              <a:rPr lang="en-US" smtClean="0"/>
              <a:pPr/>
              <a:t>40</a:t>
            </a:fld>
            <a:endParaRPr lang="en-US"/>
          </a:p>
        </p:txBody>
      </p:sp>
    </p:spTree>
    <p:extLst>
      <p:ext uri="{BB962C8B-B14F-4D97-AF65-F5344CB8AC3E}">
        <p14:creationId xmlns:p14="http://schemas.microsoft.com/office/powerpoint/2010/main" val="3022262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cs typeface="ＭＳ Ｐゴシック" charset="0"/>
            </a:endParaRPr>
          </a:p>
        </p:txBody>
      </p:sp>
      <p:sp>
        <p:nvSpPr>
          <p:cNvPr id="88067"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C1FFBC7-7BF5-9A43-9827-446E4074A9EE}" type="slidenum">
              <a:rPr lang="en-US">
                <a:solidFill>
                  <a:srgbClr val="000000"/>
                </a:solidFill>
                <a:latin typeface="Calibri" charset="0"/>
                <a:cs typeface="ＭＳ Ｐゴシック" charset="0"/>
              </a:rPr>
              <a:pPr eaLnBrk="1" hangingPunct="1"/>
              <a:t>42</a:t>
            </a:fld>
            <a:endParaRPr lang="en-US">
              <a:solidFill>
                <a:srgbClr val="000000"/>
              </a:solidFill>
              <a:latin typeface="Calibri" charset="0"/>
              <a:cs typeface="ＭＳ Ｐゴシック"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9728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5344701-91CE-1C48-95DF-067C2A0AE778}" type="slidenum">
              <a:rPr lang="en-US">
                <a:latin typeface="Calibri" charset="0"/>
              </a:rPr>
              <a:pPr eaLnBrk="1" hangingPunct="1"/>
              <a:t>43</a:t>
            </a:fld>
            <a:endParaRPr lang="en-US">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cs typeface="ＭＳ Ｐゴシック" charset="0"/>
            </a:endParaRPr>
          </a:p>
        </p:txBody>
      </p:sp>
      <p:sp>
        <p:nvSpPr>
          <p:cNvPr id="88067"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3F1F035-0045-A140-BC87-96CFB34044DD}" type="slidenum">
              <a:rPr lang="en-US">
                <a:solidFill>
                  <a:srgbClr val="000000"/>
                </a:solidFill>
                <a:latin typeface="Calibri" charset="0"/>
                <a:cs typeface="ＭＳ Ｐゴシック" charset="0"/>
              </a:rPr>
              <a:pPr eaLnBrk="1" hangingPunct="1"/>
              <a:t>44</a:t>
            </a:fld>
            <a:endParaRPr lang="en-US">
              <a:solidFill>
                <a:srgbClr val="000000"/>
              </a:solidFill>
              <a:latin typeface="Calibri" charset="0"/>
              <a:cs typeface="ＭＳ Ｐゴシック"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1024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3D86E946-9CA8-B042-B174-78EB81230E5E}" type="slidenum">
              <a:rPr lang="en-US">
                <a:latin typeface="Calibri" charset="0"/>
              </a:rPr>
              <a:pPr eaLnBrk="1" hangingPunct="1"/>
              <a:t>45</a:t>
            </a:fld>
            <a:endParaRPr lang="en-US">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6656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0AC0409-1594-224F-AF18-B27E7DED0364}" type="slidenum">
              <a:rPr lang="en-US">
                <a:latin typeface="Calibri" charset="0"/>
              </a:rPr>
              <a:pPr eaLnBrk="1" hangingPunct="1"/>
              <a:t>4</a:t>
            </a:fld>
            <a:endParaRPr lang="en-US">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1034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9536847-55B4-1D45-992F-AD9205AC214D}" type="slidenum">
              <a:rPr lang="en-US">
                <a:latin typeface="Calibri" charset="0"/>
              </a:rPr>
              <a:pPr eaLnBrk="1" hangingPunct="1"/>
              <a:t>46</a:t>
            </a:fld>
            <a:endParaRPr lang="en-US">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6499" name="Notes Placeholder 2"/>
          <p:cNvSpPr>
            <a:spLocks noGrp="1"/>
          </p:cNvSpPr>
          <p:nvPr>
            <p:ph type="body" idx="1"/>
          </p:nvPr>
        </p:nvSpPr>
        <p:spPr bwMode="auto"/>
        <p:txBody>
          <a:bodyPr wrap="square" numCol="1" anchor="t" anchorCtr="0" compatLnSpc="1">
            <a:prstTxWarp prst="textNoShape">
              <a:avLst/>
            </a:prstTxWarp>
          </a:bodyPr>
          <a:lstStyle/>
          <a:p>
            <a:pPr eaLnBrk="1" hangingPunct="1">
              <a:spcBef>
                <a:spcPct val="0"/>
              </a:spcBef>
              <a:defRPr/>
            </a:pPr>
            <a:endParaRPr lang="en-US" dirty="0" smtClean="0">
              <a:ea typeface="+mn-ea"/>
            </a:endParaRPr>
          </a:p>
        </p:txBody>
      </p:sp>
      <p:sp>
        <p:nvSpPr>
          <p:cNvPr id="1044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770861A-EDF5-514B-84F0-331582D5E3DC}" type="slidenum">
              <a:rPr lang="en-US">
                <a:latin typeface="Calibri" charset="0"/>
              </a:rPr>
              <a:pPr eaLnBrk="1" hangingPunct="1"/>
              <a:t>47</a:t>
            </a:fld>
            <a:endParaRPr lang="en-US">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1065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97A8A4F-F636-DA4B-8ED8-81D445119D68}" type="slidenum">
              <a:rPr lang="en-US">
                <a:latin typeface="Calibri" charset="0"/>
              </a:rPr>
              <a:pPr eaLnBrk="1" hangingPunct="1"/>
              <a:t>49</a:t>
            </a:fld>
            <a:endParaRPr lang="en-US">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9571" name="Notes Placeholder 2"/>
          <p:cNvSpPr>
            <a:spLocks noGrp="1"/>
          </p:cNvSpPr>
          <p:nvPr>
            <p:ph type="body" idx="1"/>
          </p:nvPr>
        </p:nvSpPr>
        <p:spPr bwMode="auto">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a:p>
            <a:pPr marL="230188" indent="-230188" eaLnBrk="1" hangingPunct="1">
              <a:spcBef>
                <a:spcPct val="0"/>
              </a:spcBef>
            </a:pPr>
            <a:endParaRPr lang="en-US" dirty="0">
              <a:latin typeface="Calibri" charset="0"/>
            </a:endParaRPr>
          </a:p>
        </p:txBody>
      </p:sp>
      <p:sp>
        <p:nvSpPr>
          <p:cNvPr id="10752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79C0635-8085-6241-96C1-961F6F295F39}" type="slidenum">
              <a:rPr lang="en-US">
                <a:latin typeface="Calibri" charset="0"/>
              </a:rPr>
              <a:pPr eaLnBrk="1" hangingPunct="1"/>
              <a:t>50</a:t>
            </a:fld>
            <a:endParaRPr lang="en-US">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0854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AC83D96-EC6C-E149-95C1-A5B6132776BA}" type="slidenum">
              <a:rPr lang="en-US">
                <a:latin typeface="Calibri" charset="0"/>
              </a:rPr>
              <a:pPr eaLnBrk="1" hangingPunct="1"/>
              <a:t>51</a:t>
            </a:fld>
            <a:endParaRPr lang="en-US">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0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10957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8C59CF4-2035-1946-BDA5-EEE1E294832D}" type="slidenum">
              <a:rPr lang="en-US">
                <a:latin typeface="Calibri" charset="0"/>
              </a:rPr>
              <a:pPr eaLnBrk="1" hangingPunct="1"/>
              <a:t>52</a:t>
            </a:fld>
            <a:endParaRPr lang="en-US">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marL="230188" indent="-230188" eaLnBrk="1" hangingPunct="1">
              <a:spcBef>
                <a:spcPct val="0"/>
              </a:spcBef>
              <a:buFont typeface="Calibri" charset="0"/>
              <a:buNone/>
            </a:pPr>
            <a:endParaRPr lang="en-US">
              <a:latin typeface="Calibri" charset="0"/>
            </a:endParaRPr>
          </a:p>
        </p:txBody>
      </p:sp>
      <p:sp>
        <p:nvSpPr>
          <p:cNvPr id="1105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ABA7838-492C-534B-9600-C8EC79948DFF}" type="slidenum">
              <a:rPr lang="en-US">
                <a:latin typeface="Calibri" charset="0"/>
              </a:rPr>
              <a:pPr eaLnBrk="1" hangingPunct="1"/>
              <a:t>53</a:t>
            </a:fld>
            <a:endParaRPr lang="en-US">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2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11162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2DE7FE6-3F45-5F4A-9056-7ED35E021494}" type="slidenum">
              <a:rPr lang="en-US">
                <a:latin typeface="Calibri" charset="0"/>
              </a:rPr>
              <a:pPr eaLnBrk="1" hangingPunct="1"/>
              <a:t>54</a:t>
            </a:fld>
            <a:endParaRPr lang="en-US">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cs typeface="ＭＳ Ｐゴシック" charset="0"/>
            </a:endParaRPr>
          </a:p>
        </p:txBody>
      </p:sp>
      <p:sp>
        <p:nvSpPr>
          <p:cNvPr id="34819"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7B79B97-FFE3-2942-A44C-1B2DE5459F31}" type="slidenum">
              <a:rPr lang="en-US">
                <a:solidFill>
                  <a:srgbClr val="000000"/>
                </a:solidFill>
                <a:latin typeface="Calibri" charset="0"/>
                <a:cs typeface="ＭＳ Ｐゴシック" charset="0"/>
              </a:rPr>
              <a:pPr eaLnBrk="1" hangingPunct="1"/>
              <a:t>61</a:t>
            </a:fld>
            <a:endParaRPr lang="en-US">
              <a:solidFill>
                <a:srgbClr val="000000"/>
              </a:solidFill>
              <a:latin typeface="Calibri" charset="0"/>
              <a:cs typeface="ＭＳ Ｐゴシック"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cs typeface="ＭＳ Ｐゴシック" charset="0"/>
            </a:endParaRPr>
          </a:p>
        </p:txBody>
      </p:sp>
      <p:sp>
        <p:nvSpPr>
          <p:cNvPr id="34819"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7B79B97-FFE3-2942-A44C-1B2DE5459F31}" type="slidenum">
              <a:rPr lang="en-US">
                <a:solidFill>
                  <a:srgbClr val="000000"/>
                </a:solidFill>
                <a:latin typeface="Calibri" charset="0"/>
                <a:cs typeface="ＭＳ Ｐゴシック" charset="0"/>
              </a:rPr>
              <a:pPr eaLnBrk="1" hangingPunct="1"/>
              <a:t>62</a:t>
            </a:fld>
            <a:endParaRPr lang="en-US">
              <a:solidFill>
                <a:srgbClr val="000000"/>
              </a:solidFill>
              <a:latin typeface="Calibri"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cs typeface="ＭＳ Ｐゴシック" charset="0"/>
            </a:endParaRPr>
          </a:p>
        </p:txBody>
      </p:sp>
      <p:sp>
        <p:nvSpPr>
          <p:cNvPr id="20483"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3482D48-2A57-694A-964D-7D5BC54FF551}" type="slidenum">
              <a:rPr lang="en-US">
                <a:solidFill>
                  <a:srgbClr val="000000"/>
                </a:solidFill>
                <a:latin typeface="Calibri" charset="0"/>
                <a:cs typeface="ＭＳ Ｐゴシック" charset="0"/>
              </a:rPr>
              <a:pPr eaLnBrk="1" hangingPunct="1"/>
              <a:t>5</a:t>
            </a:fld>
            <a:endParaRPr lang="en-US">
              <a:solidFill>
                <a:srgbClr val="000000"/>
              </a:solidFill>
              <a:latin typeface="Calibri" charset="0"/>
              <a:cs typeface="ＭＳ Ｐゴシック"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cs typeface="ＭＳ Ｐゴシック" charset="0"/>
            </a:endParaRPr>
          </a:p>
        </p:txBody>
      </p:sp>
      <p:sp>
        <p:nvSpPr>
          <p:cNvPr id="88067"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C1FFBC7-7BF5-9A43-9827-446E4074A9EE}" type="slidenum">
              <a:rPr lang="en-US">
                <a:solidFill>
                  <a:srgbClr val="000000"/>
                </a:solidFill>
                <a:latin typeface="Calibri" charset="0"/>
                <a:cs typeface="ＭＳ Ｐゴシック" charset="0"/>
              </a:rPr>
              <a:pPr eaLnBrk="1" hangingPunct="1"/>
              <a:t>64</a:t>
            </a:fld>
            <a:endParaRPr lang="en-US">
              <a:solidFill>
                <a:srgbClr val="000000"/>
              </a:solidFill>
              <a:latin typeface="Calibri" charset="0"/>
              <a:cs typeface="ＭＳ Ｐゴシック"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8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1776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821BBA0-1C29-CF41-A530-64A52D17976A}" type="slidenum">
              <a:rPr lang="en-US">
                <a:solidFill>
                  <a:prstClr val="black"/>
                </a:solidFill>
                <a:latin typeface="Calibri" charset="0"/>
              </a:rPr>
              <a:pPr eaLnBrk="1" hangingPunct="1"/>
              <a:t>65</a:t>
            </a:fld>
            <a:endParaRPr lang="en-US">
              <a:solidFill>
                <a:prstClr val="black"/>
              </a:solidFill>
              <a:latin typeface="Calibri"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charset="0"/>
              <a:buNone/>
            </a:pPr>
            <a:endParaRPr lang="en-US" dirty="0">
              <a:latin typeface="Calibri" charset="0"/>
            </a:endParaRPr>
          </a:p>
        </p:txBody>
      </p:sp>
      <p:sp>
        <p:nvSpPr>
          <p:cNvPr id="11674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40AB87F-2680-3A43-B230-9BB490868BA3}" type="slidenum">
              <a:rPr lang="en-US">
                <a:latin typeface="Calibri" charset="0"/>
              </a:rPr>
              <a:pPr eaLnBrk="1" hangingPunct="1"/>
              <a:t>68</a:t>
            </a:fld>
            <a:endParaRPr lang="en-US">
              <a:latin typeface="Calibri"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8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1776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821BBA0-1C29-CF41-A530-64A52D17976A}" type="slidenum">
              <a:rPr lang="en-US">
                <a:latin typeface="Calibri" charset="0"/>
              </a:rPr>
              <a:pPr eaLnBrk="1" hangingPunct="1"/>
              <a:t>69</a:t>
            </a:fld>
            <a:endParaRPr lang="en-US">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16130" indent="-275434" eaLnBrk="0" hangingPunct="0">
              <a:defRPr sz="2300">
                <a:solidFill>
                  <a:schemeClr val="tx1"/>
                </a:solidFill>
                <a:latin typeface="Arial" charset="0"/>
                <a:ea typeface="ＭＳ Ｐゴシック" charset="0"/>
              </a:defRPr>
            </a:lvl2pPr>
            <a:lvl3pPr marL="1101738" indent="-220348" eaLnBrk="0" hangingPunct="0">
              <a:defRPr sz="2300">
                <a:solidFill>
                  <a:schemeClr val="tx1"/>
                </a:solidFill>
                <a:latin typeface="Arial" charset="0"/>
                <a:ea typeface="ＭＳ Ｐゴシック" charset="0"/>
              </a:defRPr>
            </a:lvl3pPr>
            <a:lvl4pPr marL="1542433" indent="-220348" eaLnBrk="0" hangingPunct="0">
              <a:defRPr sz="2300">
                <a:solidFill>
                  <a:schemeClr val="tx1"/>
                </a:solidFill>
                <a:latin typeface="Arial" charset="0"/>
                <a:ea typeface="ＭＳ Ｐゴシック" charset="0"/>
              </a:defRPr>
            </a:lvl4pPr>
            <a:lvl5pPr marL="1983128" indent="-220348" eaLnBrk="0" hangingPunct="0">
              <a:defRPr sz="2300">
                <a:solidFill>
                  <a:schemeClr val="tx1"/>
                </a:solidFill>
                <a:latin typeface="Arial" charset="0"/>
                <a:ea typeface="ＭＳ Ｐゴシック" charset="0"/>
              </a:defRPr>
            </a:lvl5pPr>
            <a:lvl6pPr marL="2423823" indent="-220348" eaLnBrk="0" fontAlgn="base" hangingPunct="0">
              <a:spcBef>
                <a:spcPct val="0"/>
              </a:spcBef>
              <a:spcAft>
                <a:spcPct val="0"/>
              </a:spcAft>
              <a:defRPr sz="2300">
                <a:solidFill>
                  <a:schemeClr val="tx1"/>
                </a:solidFill>
                <a:latin typeface="Arial" charset="0"/>
                <a:ea typeface="ＭＳ Ｐゴシック" charset="0"/>
              </a:defRPr>
            </a:lvl6pPr>
            <a:lvl7pPr marL="2864518" indent="-220348" eaLnBrk="0" fontAlgn="base" hangingPunct="0">
              <a:spcBef>
                <a:spcPct val="0"/>
              </a:spcBef>
              <a:spcAft>
                <a:spcPct val="0"/>
              </a:spcAft>
              <a:defRPr sz="2300">
                <a:solidFill>
                  <a:schemeClr val="tx1"/>
                </a:solidFill>
                <a:latin typeface="Arial" charset="0"/>
                <a:ea typeface="ＭＳ Ｐゴシック" charset="0"/>
              </a:defRPr>
            </a:lvl7pPr>
            <a:lvl8pPr marL="3305213" indent="-220348" eaLnBrk="0" fontAlgn="base" hangingPunct="0">
              <a:spcBef>
                <a:spcPct val="0"/>
              </a:spcBef>
              <a:spcAft>
                <a:spcPct val="0"/>
              </a:spcAft>
              <a:defRPr sz="2300">
                <a:solidFill>
                  <a:schemeClr val="tx1"/>
                </a:solidFill>
                <a:latin typeface="Arial" charset="0"/>
                <a:ea typeface="ＭＳ Ｐゴシック" charset="0"/>
              </a:defRPr>
            </a:lvl8pPr>
            <a:lvl9pPr marL="3745908" indent="-220348"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C5A9A142-82B9-4C43-A1ED-F5DCC25F4CC6}" type="slidenum">
              <a:rPr lang="en-US" sz="1300">
                <a:solidFill>
                  <a:prstClr val="black"/>
                </a:solidFill>
                <a:latin typeface="Calibri" charset="0"/>
              </a:rPr>
              <a:pPr eaLnBrk="1" hangingPunct="1"/>
              <a:t>7</a:t>
            </a:fld>
            <a:endParaRPr lang="en-US" sz="1300">
              <a:solidFill>
                <a:prstClr val="black"/>
              </a:solidFill>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157EA52-164A-504F-AB0E-3ABD53F43BD5}" type="slidenum">
              <a:rPr lang="en-US">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val="156704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16130" indent="-275434" eaLnBrk="0" hangingPunct="0">
              <a:defRPr sz="2300">
                <a:solidFill>
                  <a:schemeClr val="tx1"/>
                </a:solidFill>
                <a:latin typeface="Arial" charset="0"/>
                <a:ea typeface="ＭＳ Ｐゴシック" charset="0"/>
              </a:defRPr>
            </a:lvl2pPr>
            <a:lvl3pPr marL="1101738" indent="-220348" eaLnBrk="0" hangingPunct="0">
              <a:defRPr sz="2300">
                <a:solidFill>
                  <a:schemeClr val="tx1"/>
                </a:solidFill>
                <a:latin typeface="Arial" charset="0"/>
                <a:ea typeface="ＭＳ Ｐゴシック" charset="0"/>
              </a:defRPr>
            </a:lvl3pPr>
            <a:lvl4pPr marL="1542433" indent="-220348" eaLnBrk="0" hangingPunct="0">
              <a:defRPr sz="2300">
                <a:solidFill>
                  <a:schemeClr val="tx1"/>
                </a:solidFill>
                <a:latin typeface="Arial" charset="0"/>
                <a:ea typeface="ＭＳ Ｐゴシック" charset="0"/>
              </a:defRPr>
            </a:lvl4pPr>
            <a:lvl5pPr marL="1983128" indent="-220348" eaLnBrk="0" hangingPunct="0">
              <a:defRPr sz="2300">
                <a:solidFill>
                  <a:schemeClr val="tx1"/>
                </a:solidFill>
                <a:latin typeface="Arial" charset="0"/>
                <a:ea typeface="ＭＳ Ｐゴシック" charset="0"/>
              </a:defRPr>
            </a:lvl5pPr>
            <a:lvl6pPr marL="2423823" indent="-220348" eaLnBrk="0" fontAlgn="base" hangingPunct="0">
              <a:spcBef>
                <a:spcPct val="0"/>
              </a:spcBef>
              <a:spcAft>
                <a:spcPct val="0"/>
              </a:spcAft>
              <a:defRPr sz="2300">
                <a:solidFill>
                  <a:schemeClr val="tx1"/>
                </a:solidFill>
                <a:latin typeface="Arial" charset="0"/>
                <a:ea typeface="ＭＳ Ｐゴシック" charset="0"/>
              </a:defRPr>
            </a:lvl6pPr>
            <a:lvl7pPr marL="2864518" indent="-220348" eaLnBrk="0" fontAlgn="base" hangingPunct="0">
              <a:spcBef>
                <a:spcPct val="0"/>
              </a:spcBef>
              <a:spcAft>
                <a:spcPct val="0"/>
              </a:spcAft>
              <a:defRPr sz="2300">
                <a:solidFill>
                  <a:schemeClr val="tx1"/>
                </a:solidFill>
                <a:latin typeface="Arial" charset="0"/>
                <a:ea typeface="ＭＳ Ｐゴシック" charset="0"/>
              </a:defRPr>
            </a:lvl7pPr>
            <a:lvl8pPr marL="3305213" indent="-220348" eaLnBrk="0" fontAlgn="base" hangingPunct="0">
              <a:spcBef>
                <a:spcPct val="0"/>
              </a:spcBef>
              <a:spcAft>
                <a:spcPct val="0"/>
              </a:spcAft>
              <a:defRPr sz="2300">
                <a:solidFill>
                  <a:schemeClr val="tx1"/>
                </a:solidFill>
                <a:latin typeface="Arial" charset="0"/>
                <a:ea typeface="ＭＳ Ｐゴシック" charset="0"/>
              </a:defRPr>
            </a:lvl8pPr>
            <a:lvl9pPr marL="3745908" indent="-220348"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EAA1C902-EA24-4C49-AD46-B0E5BC65804F}" type="slidenum">
              <a:rPr lang="en-US" sz="1300">
                <a:solidFill>
                  <a:prstClr val="black"/>
                </a:solidFill>
                <a:latin typeface="Calibri" charset="0"/>
              </a:rPr>
              <a:pPr eaLnBrk="1" hangingPunct="1"/>
              <a:t>9</a:t>
            </a:fld>
            <a:endParaRPr lang="en-US" sz="1300">
              <a:solidFill>
                <a:prstClr val="black"/>
              </a:solidFill>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16130" indent="-275434" eaLnBrk="0" hangingPunct="0">
              <a:defRPr sz="2300">
                <a:solidFill>
                  <a:schemeClr val="tx1"/>
                </a:solidFill>
                <a:latin typeface="Arial" charset="0"/>
                <a:ea typeface="ＭＳ Ｐゴシック" charset="0"/>
              </a:defRPr>
            </a:lvl2pPr>
            <a:lvl3pPr marL="1101738" indent="-220348" eaLnBrk="0" hangingPunct="0">
              <a:defRPr sz="2300">
                <a:solidFill>
                  <a:schemeClr val="tx1"/>
                </a:solidFill>
                <a:latin typeface="Arial" charset="0"/>
                <a:ea typeface="ＭＳ Ｐゴシック" charset="0"/>
              </a:defRPr>
            </a:lvl3pPr>
            <a:lvl4pPr marL="1542433" indent="-220348" eaLnBrk="0" hangingPunct="0">
              <a:defRPr sz="2300">
                <a:solidFill>
                  <a:schemeClr val="tx1"/>
                </a:solidFill>
                <a:latin typeface="Arial" charset="0"/>
                <a:ea typeface="ＭＳ Ｐゴシック" charset="0"/>
              </a:defRPr>
            </a:lvl4pPr>
            <a:lvl5pPr marL="1983128" indent="-220348" eaLnBrk="0" hangingPunct="0">
              <a:defRPr sz="2300">
                <a:solidFill>
                  <a:schemeClr val="tx1"/>
                </a:solidFill>
                <a:latin typeface="Arial" charset="0"/>
                <a:ea typeface="ＭＳ Ｐゴシック" charset="0"/>
              </a:defRPr>
            </a:lvl5pPr>
            <a:lvl6pPr marL="2423823" indent="-220348" eaLnBrk="0" fontAlgn="base" hangingPunct="0">
              <a:spcBef>
                <a:spcPct val="0"/>
              </a:spcBef>
              <a:spcAft>
                <a:spcPct val="0"/>
              </a:spcAft>
              <a:defRPr sz="2300">
                <a:solidFill>
                  <a:schemeClr val="tx1"/>
                </a:solidFill>
                <a:latin typeface="Arial" charset="0"/>
                <a:ea typeface="ＭＳ Ｐゴシック" charset="0"/>
              </a:defRPr>
            </a:lvl6pPr>
            <a:lvl7pPr marL="2864518" indent="-220348" eaLnBrk="0" fontAlgn="base" hangingPunct="0">
              <a:spcBef>
                <a:spcPct val="0"/>
              </a:spcBef>
              <a:spcAft>
                <a:spcPct val="0"/>
              </a:spcAft>
              <a:defRPr sz="2300">
                <a:solidFill>
                  <a:schemeClr val="tx1"/>
                </a:solidFill>
                <a:latin typeface="Arial" charset="0"/>
                <a:ea typeface="ＭＳ Ｐゴシック" charset="0"/>
              </a:defRPr>
            </a:lvl7pPr>
            <a:lvl8pPr marL="3305213" indent="-220348" eaLnBrk="0" fontAlgn="base" hangingPunct="0">
              <a:spcBef>
                <a:spcPct val="0"/>
              </a:spcBef>
              <a:spcAft>
                <a:spcPct val="0"/>
              </a:spcAft>
              <a:defRPr sz="2300">
                <a:solidFill>
                  <a:schemeClr val="tx1"/>
                </a:solidFill>
                <a:latin typeface="Arial" charset="0"/>
                <a:ea typeface="ＭＳ Ｐゴシック" charset="0"/>
              </a:defRPr>
            </a:lvl8pPr>
            <a:lvl9pPr marL="3745908" indent="-220348"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47362523-3C98-E24D-8CD5-9288433A2DD3}" type="slidenum">
              <a:rPr lang="en-US" sz="1300">
                <a:solidFill>
                  <a:prstClr val="black"/>
                </a:solidFill>
                <a:latin typeface="Calibri" charset="0"/>
              </a:rPr>
              <a:pPr eaLnBrk="1" hangingPunct="1"/>
              <a:t>11</a:t>
            </a:fld>
            <a:endParaRPr lang="en-US" sz="1300">
              <a:solidFill>
                <a:prstClr val="black"/>
              </a:solidFill>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background.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2112902" y="2130425"/>
            <a:ext cx="4918197" cy="1470025"/>
          </a:xfrm>
        </p:spPr>
        <p:txBody>
          <a:bodyPr/>
          <a:lstStyle>
            <a:lvl1pPr algn="ctr">
              <a:defRPr sz="2800"/>
            </a:lvl1pPr>
          </a:lstStyle>
          <a:p>
            <a:r>
              <a:rPr lang="en-US" sz="8000" cap="none" dirty="0" smtClean="0"/>
              <a:t>NIEM </a:t>
            </a:r>
            <a:r>
              <a:rPr lang="en-US" sz="8000" cap="none" dirty="0" smtClean="0">
                <a:solidFill>
                  <a:srgbClr val="D9D9D9"/>
                </a:solidFill>
              </a:rPr>
              <a:t>100</a:t>
            </a:r>
            <a:endParaRPr lang="en-US" sz="8000" cap="none" dirty="0">
              <a:solidFill>
                <a:srgbClr val="D9D9D9"/>
              </a:solidFill>
            </a:endParaRPr>
          </a:p>
        </p:txBody>
      </p:sp>
      <p:sp>
        <p:nvSpPr>
          <p:cNvPr id="3" name="Subtitle 2"/>
          <p:cNvSpPr>
            <a:spLocks noGrp="1"/>
          </p:cNvSpPr>
          <p:nvPr>
            <p:ph type="subTitle" idx="1" hasCustomPrompt="1"/>
          </p:nvPr>
        </p:nvSpPr>
        <p:spPr>
          <a:xfrm>
            <a:off x="1371600" y="3737297"/>
            <a:ext cx="6400800" cy="580703"/>
          </a:xfrm>
        </p:spPr>
        <p:txBody>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indent="0">
              <a:buNone/>
            </a:pPr>
            <a:r>
              <a:rPr lang="en-US" sz="2400" dirty="0" smtClean="0">
                <a:solidFill>
                  <a:schemeClr val="bg1">
                    <a:lumMod val="85000"/>
                  </a:schemeClr>
                </a:solidFill>
              </a:rPr>
              <a:t>NIEM Executive Seminar</a:t>
            </a:r>
            <a:endParaRPr lang="en-US" sz="2400" dirty="0">
              <a:solidFill>
                <a:schemeClr val="bg1">
                  <a:lumMod val="85000"/>
                </a:schemeClr>
              </a:solidFill>
            </a:endParaRPr>
          </a:p>
        </p:txBody>
      </p:sp>
      <p:pic>
        <p:nvPicPr>
          <p:cNvPr id="9" name="Picture 8" descr="NIEM_white+grayscale.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166069" y="5931865"/>
            <a:ext cx="2204543" cy="381457"/>
          </a:xfrm>
          <a:prstGeom prst="rect">
            <a:avLst/>
          </a:prstGeom>
        </p:spPr>
      </p:pic>
      <p:cxnSp>
        <p:nvCxnSpPr>
          <p:cNvPr id="14" name="Straight Connector 13"/>
          <p:cNvCxnSpPr/>
          <p:nvPr userDrawn="1"/>
        </p:nvCxnSpPr>
        <p:spPr>
          <a:xfrm>
            <a:off x="2279583" y="2279849"/>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2279583" y="3620363"/>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2433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4E4E4E"/>
                </a:solidFill>
              </a:defRPr>
            </a:lvl1pPr>
            <a:lvl2pPr>
              <a:defRPr>
                <a:solidFill>
                  <a:srgbClr val="4E4E4E"/>
                </a:solidFill>
              </a:defRPr>
            </a:lvl2pPr>
            <a:lvl3pPr>
              <a:defRPr>
                <a:solidFill>
                  <a:srgbClr val="4E4E4E"/>
                </a:solidFill>
              </a:defRPr>
            </a:lvl3pPr>
            <a:lvl4pPr>
              <a:defRPr>
                <a:solidFill>
                  <a:srgbClr val="4E4E4E"/>
                </a:solidFill>
              </a:defRPr>
            </a:lvl4pPr>
            <a:lvl5pPr>
              <a:defRPr>
                <a:solidFill>
                  <a:srgbClr val="4E4E4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28F58EE9-9E0B-4342-937B-49388987DDAD}" type="slidenum">
              <a:rPr lang="en-US" smtClean="0"/>
              <a:t>‹#›</a:t>
            </a:fld>
            <a:endParaRPr lang="en-US"/>
          </a:p>
        </p:txBody>
      </p:sp>
    </p:spTree>
    <p:extLst>
      <p:ext uri="{BB962C8B-B14F-4D97-AF65-F5344CB8AC3E}">
        <p14:creationId xmlns:p14="http://schemas.microsoft.com/office/powerpoint/2010/main" val="3426378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6E6030FC-FB78-5E4D-92EA-5D9433591EA9}" type="slidenum">
              <a:rPr lang="en-US" smtClean="0"/>
              <a:pPr/>
              <a:t>‹#›</a:t>
            </a:fld>
            <a:endParaRPr lang="en-US" dirty="0"/>
          </a:p>
        </p:txBody>
      </p:sp>
      <p:sp>
        <p:nvSpPr>
          <p:cNvPr id="4" name="Content Placeholder 2"/>
          <p:cNvSpPr>
            <a:spLocks noGrp="1"/>
          </p:cNvSpPr>
          <p:nvPr>
            <p:ph idx="1"/>
          </p:nvPr>
        </p:nvSpPr>
        <p:spPr>
          <a:xfrm>
            <a:off x="324069" y="1122947"/>
            <a:ext cx="8362731" cy="4598737"/>
          </a:xfrm>
        </p:spPr>
        <p:txBody>
          <a:bodyPr/>
          <a:lstStyle>
            <a:lvl1pPr marL="0" indent="0">
              <a:buFontTx/>
              <a:buNone/>
              <a:defRPr>
                <a:solidFill>
                  <a:srgbClr val="4E4E4E"/>
                </a:solidFill>
              </a:defRPr>
            </a:lvl1pPr>
            <a:lvl2pPr marL="457200" indent="0">
              <a:buFontTx/>
              <a:buNone/>
              <a:defRPr>
                <a:solidFill>
                  <a:srgbClr val="4E4E4E"/>
                </a:solidFill>
              </a:defRPr>
            </a:lvl2pPr>
            <a:lvl3pPr marL="914400" indent="0">
              <a:buFontTx/>
              <a:buNone/>
              <a:defRPr>
                <a:solidFill>
                  <a:srgbClr val="4E4E4E"/>
                </a:solidFill>
              </a:defRPr>
            </a:lvl3pPr>
            <a:lvl4pPr marL="1371600" indent="0">
              <a:buFontTx/>
              <a:buNone/>
              <a:defRPr>
                <a:solidFill>
                  <a:srgbClr val="4E4E4E"/>
                </a:solidFill>
              </a:defRPr>
            </a:lvl4pPr>
            <a:lvl5pPr marL="1828800" indent="0">
              <a:buFontTx/>
              <a:buNone/>
              <a:defRPr>
                <a:solidFill>
                  <a:srgbClr val="4E4E4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41250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background.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1742962" y="2707730"/>
            <a:ext cx="5745656" cy="892061"/>
          </a:xfrm>
        </p:spPr>
        <p:txBody>
          <a:bodyPr anchor="t">
            <a:noAutofit/>
          </a:bodyPr>
          <a:lstStyle>
            <a:lvl1pPr algn="ctr">
              <a:defRPr sz="5200" b="1" cap="all"/>
            </a:lvl1pPr>
          </a:lstStyle>
          <a:p>
            <a:r>
              <a:rPr lang="en-US" dirty="0" smtClean="0"/>
              <a:t>SECTION TITLE</a:t>
            </a:r>
            <a:endParaRPr lang="en-US" dirty="0"/>
          </a:p>
        </p:txBody>
      </p:sp>
      <p:sp>
        <p:nvSpPr>
          <p:cNvPr id="6" name="Slide Number Placeholder 5"/>
          <p:cNvSpPr>
            <a:spLocks noGrp="1"/>
          </p:cNvSpPr>
          <p:nvPr>
            <p:ph type="sldNum" sz="quarter" idx="12"/>
          </p:nvPr>
        </p:nvSpPr>
        <p:spPr/>
        <p:txBody>
          <a:bodyPr/>
          <a:lstStyle/>
          <a:p>
            <a:fld id="{28F58EE9-9E0B-4342-937B-49388987DDAD}" type="slidenum">
              <a:rPr lang="en-US" smtClean="0"/>
              <a:t>‹#›</a:t>
            </a:fld>
            <a:endParaRPr lang="en-US"/>
          </a:p>
        </p:txBody>
      </p:sp>
      <p:sp>
        <p:nvSpPr>
          <p:cNvPr id="9" name="Text Placeholder 6"/>
          <p:cNvSpPr txBox="1">
            <a:spLocks/>
          </p:cNvSpPr>
          <p:nvPr userDrawn="1"/>
        </p:nvSpPr>
        <p:spPr>
          <a:xfrm>
            <a:off x="324068" y="6323170"/>
            <a:ext cx="5086132"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smtClean="0"/>
              <a:t>NIEM 300: IEPD Discovery and Development</a:t>
            </a:r>
          </a:p>
        </p:txBody>
      </p:sp>
    </p:spTree>
    <p:extLst>
      <p:ext uri="{BB962C8B-B14F-4D97-AF65-F5344CB8AC3E}">
        <p14:creationId xmlns:p14="http://schemas.microsoft.com/office/powerpoint/2010/main" val="20861946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324069" y="1122947"/>
            <a:ext cx="8362731" cy="477160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i="0">
                <a:solidFill>
                  <a:srgbClr val="FFFFFF"/>
                </a:solidFill>
                <a:latin typeface="Times"/>
                <a:cs typeface="Times"/>
              </a:defRPr>
            </a:lvl1pPr>
          </a:lstStyle>
          <a:p>
            <a:fld id="{6E6030FC-FB78-5E4D-92EA-5D9433591EA9}" type="slidenum">
              <a:rPr lang="en-US" smtClean="0"/>
              <a:pPr/>
              <a:t>‹#›</a:t>
            </a:fld>
            <a:endParaRPr lang="en-US" dirty="0"/>
          </a:p>
        </p:txBody>
      </p:sp>
      <p:sp>
        <p:nvSpPr>
          <p:cNvPr id="7" name="Text Placeholder 6"/>
          <p:cNvSpPr txBox="1">
            <a:spLocks/>
          </p:cNvSpPr>
          <p:nvPr userDrawn="1"/>
        </p:nvSpPr>
        <p:spPr>
          <a:xfrm>
            <a:off x="324069" y="6296434"/>
            <a:ext cx="2005012"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NIEM 300</a:t>
            </a:r>
            <a:endParaRPr lang="en-US" dirty="0"/>
          </a:p>
        </p:txBody>
      </p:sp>
    </p:spTree>
    <p:extLst>
      <p:ext uri="{BB962C8B-B14F-4D97-AF65-F5344CB8AC3E}">
        <p14:creationId xmlns:p14="http://schemas.microsoft.com/office/powerpoint/2010/main" val="2443464294"/>
      </p:ext>
    </p:extLst>
  </p:cSld>
  <p:clrMap bg1="lt1" tx1="dk1" bg2="lt2" tx2="dk2" accent1="accent1" accent2="accent2" accent3="accent3" accent4="accent4" accent5="accent5" accent6="accent6" hlink="hlink" folHlink="folHlink"/>
  <p:sldLayoutIdLst>
    <p:sldLayoutId id="2147484999" r:id="rId1"/>
    <p:sldLayoutId id="2147485000" r:id="rId2"/>
    <p:sldLayoutId id="2147485001" r:id="rId3"/>
    <p:sldLayoutId id="2147485002" r:id="rId4"/>
  </p:sldLayoutIdLst>
  <p:hf hdr="0" ftr="0" dt="0"/>
  <p:txStyles>
    <p:titleStyle>
      <a:lvl1pPr algn="l" defTabSz="457200" rtl="0" eaLnBrk="1" latinLnBrk="0" hangingPunct="1">
        <a:spcBef>
          <a:spcPct val="0"/>
        </a:spcBef>
        <a:buNone/>
        <a:defRPr sz="2500" b="1" kern="1200" cap="all">
          <a:solidFill>
            <a:schemeClr val="bg1"/>
          </a:solidFill>
          <a:latin typeface="Arial"/>
          <a:ea typeface="+mj-ea"/>
          <a:cs typeface="Arial"/>
        </a:defRPr>
      </a:lvl1pPr>
    </p:titleStyle>
    <p:bodyStyle>
      <a:lvl1pPr marL="0" indent="0" algn="l" defTabSz="457200" rtl="0" eaLnBrk="1" latinLnBrk="0" hangingPunct="1">
        <a:spcBef>
          <a:spcPts val="0"/>
        </a:spcBef>
        <a:spcAft>
          <a:spcPts val="600"/>
        </a:spcAft>
        <a:buFontTx/>
        <a:buNone/>
        <a:defRPr sz="2000" kern="1200">
          <a:solidFill>
            <a:schemeClr val="tx1">
              <a:lumMod val="75000"/>
            </a:schemeClr>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chemeClr val="tx1">
              <a:lumMod val="75000"/>
            </a:schemeClr>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chemeClr val="tx1">
              <a:lumMod val="75000"/>
            </a:schemeClr>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chemeClr val="tx1">
              <a:lumMod val="75000"/>
            </a:schemeClr>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6" Type="http://schemas.openxmlformats.org/officeDocument/2006/relationships/image" Target="../media/image26.emf"/><Relationship Id="rId7" Type="http://schemas.openxmlformats.org/officeDocument/2006/relationships/image" Target="../media/image27.emf"/><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4" Type="http://schemas.openxmlformats.org/officeDocument/2006/relationships/slide" Target="slide15.xml"/><Relationship Id="rId5" Type="http://schemas.openxmlformats.org/officeDocument/2006/relationships/slide" Target="slide35.xml"/><Relationship Id="rId6" Type="http://schemas.openxmlformats.org/officeDocument/2006/relationships/slide" Target="slide43.xml"/><Relationship Id="rId7" Type="http://schemas.openxmlformats.org/officeDocument/2006/relationships/slide" Target="slide65.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1.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1.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www.NIEM.gov/webinars" TargetMode="External"/><Relationship Id="rId4" Type="http://schemas.openxmlformats.org/officeDocument/2006/relationships/hyperlink" Target="http://www.NIEM.gov/contactus" TargetMode="External"/><Relationship Id="rId5" Type="http://schemas.openxmlformats.org/officeDocument/2006/relationships/hyperlink" Target="http://www.NIEM.gov/tools" TargetMode="External"/><Relationship Id="rId6" Type="http://schemas.openxmlformats.org/officeDocument/2006/relationships/image" Target="../media/image35.emf"/><Relationship Id="rId7" Type="http://schemas.openxmlformats.org/officeDocument/2006/relationships/image" Target="../media/image36.emf"/><Relationship Id="rId8" Type="http://schemas.openxmlformats.org/officeDocument/2006/relationships/image" Target="../media/image37.emf"/><Relationship Id="rId9" Type="http://schemas.openxmlformats.org/officeDocument/2006/relationships/hyperlink" Target="http://NIEM.gov/reference" TargetMode="External"/><Relationship Id="rId10" Type="http://schemas.openxmlformats.org/officeDocument/2006/relationships/hyperlink" Target="http://NIEM.gov" TargetMode="External"/><Relationship Id="rId11" Type="http://schemas.openxmlformats.org/officeDocument/2006/relationships/hyperlink" Target="NIEM.gov%5Croadmaptoadoption" TargetMode="External"/><Relationship Id="rId1" Type="http://schemas.openxmlformats.org/officeDocument/2006/relationships/slideLayout" Target="../slideLayouts/slideLayout3.xml"/><Relationship Id="rId2" Type="http://schemas.openxmlformats.org/officeDocument/2006/relationships/hyperlink" Target="http://NIEM.gov/training"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8.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a:t>NIEM 300</a:t>
            </a:r>
          </a:p>
        </p:txBody>
      </p:sp>
      <p:sp>
        <p:nvSpPr>
          <p:cNvPr id="63490" name="Text Placeholder 1"/>
          <p:cNvSpPr>
            <a:spLocks noGrp="1"/>
          </p:cNvSpPr>
          <p:nvPr>
            <p:ph type="subTitle" idx="1"/>
          </p:nvPr>
        </p:nvSpPr>
        <p:spPr/>
        <p:txBody>
          <a:bodyPr>
            <a:noAutofit/>
          </a:bodyPr>
          <a:lstStyle/>
          <a:p>
            <a:pPr eaLnBrk="1" hangingPunct="1"/>
            <a:r>
              <a:rPr lang="en-US" sz="2400">
                <a:solidFill>
                  <a:srgbClr val="D9D9D9"/>
                </a:solidFill>
                <a:latin typeface="Arial" charset="0"/>
                <a:cs typeface="Arial" charset="0"/>
              </a:rPr>
              <a:t>IEPD Discovery and Development</a:t>
            </a:r>
          </a:p>
        </p:txBody>
      </p:sp>
      <p:sp>
        <p:nvSpPr>
          <p:cNvPr id="4" name="TextBox 12"/>
          <p:cNvSpPr txBox="1">
            <a:spLocks noChangeArrowheads="1"/>
          </p:cNvSpPr>
          <p:nvPr/>
        </p:nvSpPr>
        <p:spPr bwMode="auto">
          <a:xfrm>
            <a:off x="574675" y="5597525"/>
            <a:ext cx="4146550"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a:solidFill>
                  <a:srgbClr val="D9D9D9"/>
                </a:solidFill>
              </a:rPr>
              <a:t>Presenter Name</a:t>
            </a:r>
          </a:p>
          <a:p>
            <a:pPr eaLnBrk="1" hangingPunct="1"/>
            <a:r>
              <a:rPr lang="en-US" sz="1600" i="1">
                <a:solidFill>
                  <a:srgbClr val="D9D9D9"/>
                </a:solidFill>
              </a:rPr>
              <a:t>Organization</a:t>
            </a:r>
          </a:p>
          <a:p>
            <a:pPr eaLnBrk="1" hangingPunct="1"/>
            <a:r>
              <a:rPr lang="en-US" sz="1600">
                <a:solidFill>
                  <a:srgbClr val="D9D9D9"/>
                </a:solidFill>
              </a:rPr>
              <a:t>Date</a:t>
            </a:r>
          </a:p>
        </p:txBody>
      </p:sp>
      <p:sp>
        <p:nvSpPr>
          <p:cNvPr id="5" name="TextBox 4"/>
          <p:cNvSpPr txBox="1"/>
          <p:nvPr/>
        </p:nvSpPr>
        <p:spPr>
          <a:xfrm>
            <a:off x="5740737" y="6243992"/>
            <a:ext cx="2446493" cy="276999"/>
          </a:xfrm>
          <a:prstGeom prst="rect">
            <a:avLst/>
          </a:prstGeom>
          <a:noFill/>
        </p:spPr>
        <p:txBody>
          <a:bodyPr wrap="square" rtlCol="0">
            <a:spAutoFit/>
          </a:bodyPr>
          <a:lstStyle/>
          <a:p>
            <a:pPr algn="r"/>
            <a:r>
              <a:rPr lang="en-US" sz="1200" b="1" spc="150" dirty="0" smtClean="0">
                <a:solidFill>
                  <a:schemeClr val="bg1"/>
                </a:solidFill>
                <a:latin typeface="Arial"/>
                <a:cs typeface="Arial"/>
              </a:rPr>
              <a:t>TRAINING</a:t>
            </a:r>
            <a:endParaRPr lang="en-US" sz="1200" b="1" spc="150" dirty="0">
              <a:solidFill>
                <a:schemeClr val="bg1"/>
              </a:solidFill>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eaLnBrk="1" fontAlgn="auto" hangingPunct="1">
              <a:spcAft>
                <a:spcPts val="0"/>
              </a:spcAft>
              <a:defRPr/>
            </a:pPr>
            <a:r>
              <a:rPr lang="en-US" dirty="0" smtClean="0">
                <a:ea typeface="+mj-ea"/>
              </a:rPr>
              <a:t>What is a niem exchange?</a:t>
            </a:r>
            <a:endParaRPr lang="en-US" dirty="0">
              <a:ea typeface="+mj-ea"/>
            </a:endParaRPr>
          </a:p>
        </p:txBody>
      </p:sp>
      <p:sp>
        <p:nvSpPr>
          <p:cNvPr id="27654"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0A1F2F6-2D70-7A40-968F-70BFDB9829D4}" type="slidenum">
              <a:rPr lang="en-US" sz="1400">
                <a:solidFill>
                  <a:srgbClr val="FFFFFF"/>
                </a:solidFill>
                <a:latin typeface="Times New Roman" charset="0"/>
                <a:cs typeface="Times New Roman" charset="0"/>
              </a:rPr>
              <a:pPr eaLnBrk="1" hangingPunct="1"/>
              <a:t>10</a:t>
            </a:fld>
            <a:endParaRPr lang="en-US" sz="1400">
              <a:solidFill>
                <a:srgbClr val="FFFFFF"/>
              </a:solidFill>
              <a:latin typeface="Times New Roman" charset="0"/>
              <a:cs typeface="Times New Roman" charset="0"/>
            </a:endParaRPr>
          </a:p>
        </p:txBody>
      </p:sp>
      <p:sp>
        <p:nvSpPr>
          <p:cNvPr id="14" name="Content Placeholder 1"/>
          <p:cNvSpPr>
            <a:spLocks noGrp="1"/>
          </p:cNvSpPr>
          <p:nvPr>
            <p:ph idx="1"/>
          </p:nvPr>
        </p:nvSpPr>
        <p:spPr>
          <a:xfrm>
            <a:off x="565150" y="1231900"/>
            <a:ext cx="8162925" cy="4392613"/>
          </a:xfrm>
        </p:spPr>
        <p:txBody>
          <a:bodyPr rtlCol="0">
            <a:normAutofit fontScale="92500" lnSpcReduction="10000"/>
          </a:bodyPr>
          <a:lstStyle/>
          <a:p>
            <a:pPr marL="0" indent="0" eaLnBrk="1" fontAlgn="auto" hangingPunct="1">
              <a:lnSpc>
                <a:spcPct val="110000"/>
              </a:lnSpc>
              <a:spcBef>
                <a:spcPts val="0"/>
              </a:spcBef>
              <a:buFont typeface="Arial"/>
              <a:buNone/>
              <a:defRPr/>
            </a:pPr>
            <a:r>
              <a:rPr lang="en-US" dirty="0">
                <a:solidFill>
                  <a:srgbClr val="646769"/>
                </a:solidFill>
                <a:ea typeface="+mn-ea"/>
              </a:rPr>
              <a:t>An</a:t>
            </a:r>
            <a:r>
              <a:rPr lang="en-US" dirty="0">
                <a:solidFill>
                  <a:schemeClr val="tx1">
                    <a:lumMod val="65000"/>
                    <a:lumOff val="35000"/>
                  </a:schemeClr>
                </a:solidFill>
                <a:ea typeface="+mn-ea"/>
              </a:rPr>
              <a:t> </a:t>
            </a:r>
            <a:r>
              <a:rPr lang="en-US" b="1" dirty="0">
                <a:solidFill>
                  <a:schemeClr val="tx2"/>
                </a:solidFill>
                <a:ea typeface="+mn-ea"/>
              </a:rPr>
              <a:t>Information Exchange Package </a:t>
            </a:r>
            <a:br>
              <a:rPr lang="en-US" b="1" dirty="0">
                <a:solidFill>
                  <a:schemeClr val="tx2"/>
                </a:solidFill>
                <a:ea typeface="+mn-ea"/>
              </a:rPr>
            </a:br>
            <a:r>
              <a:rPr lang="en-US" b="1" dirty="0">
                <a:solidFill>
                  <a:schemeClr val="tx2"/>
                </a:solidFill>
                <a:ea typeface="+mn-ea"/>
              </a:rPr>
              <a:t>Documentation (IEPD) </a:t>
            </a:r>
            <a:r>
              <a:rPr lang="en-US" dirty="0">
                <a:solidFill>
                  <a:srgbClr val="646769"/>
                </a:solidFill>
                <a:ea typeface="+mn-ea"/>
              </a:rPr>
              <a:t>is a collection of </a:t>
            </a:r>
            <a:br>
              <a:rPr lang="en-US" dirty="0">
                <a:solidFill>
                  <a:srgbClr val="646769"/>
                </a:solidFill>
                <a:ea typeface="+mn-ea"/>
              </a:rPr>
            </a:br>
            <a:r>
              <a:rPr lang="en-US" dirty="0">
                <a:solidFill>
                  <a:srgbClr val="646769"/>
                </a:solidFill>
                <a:ea typeface="+mn-ea"/>
              </a:rPr>
              <a:t>artifacts that describe the construction and </a:t>
            </a:r>
            <a:br>
              <a:rPr lang="en-US" dirty="0">
                <a:solidFill>
                  <a:srgbClr val="646769"/>
                </a:solidFill>
                <a:ea typeface="+mn-ea"/>
              </a:rPr>
            </a:br>
            <a:r>
              <a:rPr lang="en-US" dirty="0">
                <a:solidFill>
                  <a:srgbClr val="646769"/>
                </a:solidFill>
                <a:ea typeface="+mn-ea"/>
              </a:rPr>
              <a:t>content of an information exchange</a:t>
            </a:r>
          </a:p>
          <a:p>
            <a:pPr eaLnBrk="1" fontAlgn="auto" hangingPunct="1">
              <a:spcBef>
                <a:spcPts val="0"/>
              </a:spcBef>
              <a:buFont typeface="Arial"/>
              <a:buChar char="•"/>
              <a:defRPr/>
            </a:pPr>
            <a:endParaRPr lang="en-US" dirty="0">
              <a:solidFill>
                <a:schemeClr val="tx1">
                  <a:lumMod val="65000"/>
                  <a:lumOff val="35000"/>
                </a:schemeClr>
              </a:solidFill>
              <a:ea typeface="+mn-ea"/>
            </a:endParaRPr>
          </a:p>
          <a:p>
            <a:pPr eaLnBrk="1" fontAlgn="auto" hangingPunct="1">
              <a:spcBef>
                <a:spcPts val="0"/>
              </a:spcBef>
              <a:buFont typeface="Arial"/>
              <a:buChar char="•"/>
              <a:defRPr/>
            </a:pPr>
            <a:endParaRPr lang="en-US" dirty="0">
              <a:solidFill>
                <a:schemeClr val="tx1">
                  <a:lumMod val="65000"/>
                  <a:lumOff val="35000"/>
                </a:schemeClr>
              </a:solidFill>
              <a:ea typeface="+mn-ea"/>
            </a:endParaRPr>
          </a:p>
          <a:p>
            <a:pPr marL="0" indent="0" eaLnBrk="1" fontAlgn="auto" hangingPunct="1">
              <a:spcBef>
                <a:spcPts val="0"/>
              </a:spcBef>
              <a:buFont typeface="Arial"/>
              <a:buNone/>
              <a:defRPr/>
            </a:pPr>
            <a:r>
              <a:rPr lang="en-US" sz="1600" b="1" dirty="0">
                <a:solidFill>
                  <a:srgbClr val="646769"/>
                </a:solidFill>
                <a:ea typeface="+mn-ea"/>
              </a:rPr>
              <a:t>Core Functions of an IEPD:</a:t>
            </a:r>
          </a:p>
          <a:p>
            <a:pPr marL="342900" indent="-342900" eaLnBrk="1" fontAlgn="auto" hangingPunct="1">
              <a:lnSpc>
                <a:spcPct val="110000"/>
              </a:lnSpc>
              <a:spcBef>
                <a:spcPts val="384"/>
              </a:spcBef>
              <a:buClr>
                <a:schemeClr val="tx1">
                  <a:lumMod val="75000"/>
                </a:schemeClr>
              </a:buClr>
              <a:buFont typeface="+mj-lt"/>
              <a:buAutoNum type="arabicPeriod"/>
              <a:defRPr/>
            </a:pPr>
            <a:r>
              <a:rPr lang="en-US" sz="1600" dirty="0">
                <a:solidFill>
                  <a:srgbClr val="646769"/>
                </a:solidFill>
                <a:ea typeface="+mn-ea"/>
              </a:rPr>
              <a:t>Developed to provide the business, functional, and</a:t>
            </a:r>
            <a:br>
              <a:rPr lang="en-US" sz="1600" dirty="0">
                <a:solidFill>
                  <a:srgbClr val="646769"/>
                </a:solidFill>
                <a:ea typeface="+mn-ea"/>
              </a:rPr>
            </a:br>
            <a:r>
              <a:rPr lang="en-US" sz="1600" dirty="0">
                <a:solidFill>
                  <a:srgbClr val="646769"/>
                </a:solidFill>
                <a:ea typeface="+mn-ea"/>
              </a:rPr>
              <a:t>technical details of the information exchange through </a:t>
            </a:r>
            <a:br>
              <a:rPr lang="en-US" sz="1600" dirty="0">
                <a:solidFill>
                  <a:srgbClr val="646769"/>
                </a:solidFill>
                <a:ea typeface="+mn-ea"/>
              </a:rPr>
            </a:br>
            <a:r>
              <a:rPr lang="en-US" sz="1600" dirty="0">
                <a:solidFill>
                  <a:srgbClr val="646769"/>
                </a:solidFill>
                <a:ea typeface="+mn-ea"/>
              </a:rPr>
              <a:t>predefined artifacts</a:t>
            </a:r>
          </a:p>
          <a:p>
            <a:pPr marL="342900" indent="-342900" eaLnBrk="1" fontAlgn="auto" hangingPunct="1">
              <a:lnSpc>
                <a:spcPct val="110000"/>
              </a:lnSpc>
              <a:spcBef>
                <a:spcPts val="384"/>
              </a:spcBef>
              <a:buClr>
                <a:schemeClr val="tx1">
                  <a:lumMod val="75000"/>
                </a:schemeClr>
              </a:buClr>
              <a:buFont typeface="+mj-lt"/>
              <a:buAutoNum type="arabicPeriod"/>
              <a:defRPr/>
            </a:pPr>
            <a:r>
              <a:rPr lang="en-US" sz="1600" dirty="0">
                <a:solidFill>
                  <a:srgbClr val="646769"/>
                </a:solidFill>
                <a:ea typeface="+mn-ea"/>
              </a:rPr>
              <a:t>Created with a core set of artifacts in a prescribed format and organizational structure to allow for consistency</a:t>
            </a:r>
          </a:p>
          <a:p>
            <a:pPr marL="342900" indent="-342900" eaLnBrk="1" fontAlgn="auto" hangingPunct="1">
              <a:lnSpc>
                <a:spcPct val="110000"/>
              </a:lnSpc>
              <a:spcBef>
                <a:spcPts val="384"/>
              </a:spcBef>
              <a:buClr>
                <a:schemeClr val="tx1">
                  <a:lumMod val="75000"/>
                </a:schemeClr>
              </a:buClr>
              <a:buFont typeface="+mj-lt"/>
              <a:buAutoNum type="arabicPeriod"/>
              <a:defRPr/>
            </a:pPr>
            <a:r>
              <a:rPr lang="en-US" sz="1600" dirty="0">
                <a:solidFill>
                  <a:srgbClr val="646769"/>
                </a:solidFill>
                <a:ea typeface="+mn-ea"/>
              </a:rPr>
              <a:t>Designed to be shared and reused in the development of new information exchanges through the publication in IEPD repositories</a:t>
            </a:r>
          </a:p>
          <a:p>
            <a:pPr eaLnBrk="1" fontAlgn="auto" hangingPunct="1">
              <a:spcBef>
                <a:spcPts val="0"/>
              </a:spcBef>
              <a:buFont typeface="Arial"/>
              <a:buChar char="•"/>
              <a:defRPr/>
            </a:pPr>
            <a:endParaRPr lang="en-US" dirty="0">
              <a:solidFill>
                <a:schemeClr val="tx1">
                  <a:lumMod val="65000"/>
                  <a:lumOff val="35000"/>
                </a:schemeClr>
              </a:solidFill>
              <a:ea typeface="+mn-ea"/>
            </a:endParaRPr>
          </a:p>
        </p:txBody>
      </p:sp>
      <p:cxnSp>
        <p:nvCxnSpPr>
          <p:cNvPr id="15" name="Straight Connector 14"/>
          <p:cNvCxnSpPr/>
          <p:nvPr/>
        </p:nvCxnSpPr>
        <p:spPr>
          <a:xfrm>
            <a:off x="668338" y="2876550"/>
            <a:ext cx="4892675"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pic>
        <p:nvPicPr>
          <p:cNvPr id="27651" name="Picture 22" descr="NIEM_Fish_Hook_model.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845012" y="1102272"/>
            <a:ext cx="3094037"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p:cNvGrpSpPr/>
          <p:nvPr/>
        </p:nvGrpSpPr>
        <p:grpSpPr>
          <a:xfrm>
            <a:off x="7407343" y="730894"/>
            <a:ext cx="1235427" cy="143483"/>
            <a:chOff x="3462929" y="4029126"/>
            <a:chExt cx="1696889" cy="197077"/>
          </a:xfrm>
        </p:grpSpPr>
        <p:cxnSp>
          <p:nvCxnSpPr>
            <p:cNvPr id="16" name="Straight Connector 15"/>
            <p:cNvCxnSpPr>
              <a:endCxn id="21"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3996441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HP_216"/>
          <p:cNvSpPr>
            <a:spLocks noGrp="1" noChangeArrowheads="1"/>
          </p:cNvSpPr>
          <p:nvPr>
            <p:ph type="title"/>
          </p:nvPr>
        </p:nvSpPr>
        <p:spPr/>
        <p:txBody>
          <a:bodyPr>
            <a:normAutofit fontScale="90000"/>
          </a:bodyPr>
          <a:lstStyle/>
          <a:p>
            <a:pPr eaLnBrk="1" fontAlgn="auto" hangingPunct="1">
              <a:spcAft>
                <a:spcPts val="0"/>
              </a:spcAft>
              <a:defRPr/>
            </a:pPr>
            <a:r>
              <a:rPr lang="en-US" sz="2800" dirty="0">
                <a:latin typeface="Arial" charset="0"/>
                <a:ea typeface="+mj-ea"/>
                <a:cs typeface="Arial" charset="0"/>
              </a:rPr>
              <a:t>IEPD Lifecycle Recap</a:t>
            </a:r>
          </a:p>
        </p:txBody>
      </p:sp>
      <p:sp>
        <p:nvSpPr>
          <p:cNvPr id="2867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EE83B54-FD35-7346-A426-AC5EC85096D2}" type="slidenum">
              <a:rPr lang="en-US" sz="1400">
                <a:solidFill>
                  <a:srgbClr val="FFFFFF"/>
                </a:solidFill>
                <a:latin typeface="Times New Roman" charset="0"/>
                <a:cs typeface="Times New Roman" charset="0"/>
              </a:rPr>
              <a:pPr eaLnBrk="1" hangingPunct="1"/>
              <a:t>11</a:t>
            </a:fld>
            <a:endParaRPr lang="en-US" sz="1400">
              <a:solidFill>
                <a:srgbClr val="FFFFFF"/>
              </a:solidFill>
              <a:latin typeface="Times New Roman" charset="0"/>
              <a:cs typeface="Times New Roman" charset="0"/>
            </a:endParaRPr>
          </a:p>
        </p:txBody>
      </p:sp>
      <p:grpSp>
        <p:nvGrpSpPr>
          <p:cNvPr id="2" name="Group 1"/>
          <p:cNvGrpSpPr/>
          <p:nvPr/>
        </p:nvGrpSpPr>
        <p:grpSpPr>
          <a:xfrm>
            <a:off x="2383307" y="1076701"/>
            <a:ext cx="6339418" cy="4949622"/>
            <a:chOff x="2247242" y="1076701"/>
            <a:chExt cx="6339418" cy="4949622"/>
          </a:xfrm>
        </p:grpSpPr>
        <p:pic>
          <p:nvPicPr>
            <p:cNvPr id="30" name="Picture 29" descr="IEPD color bars_short.png"/>
            <p:cNvPicPr>
              <a:picLocks noChangeAspect="1"/>
            </p:cNvPicPr>
            <p:nvPr/>
          </p:nvPicPr>
          <p:blipFill>
            <a:blip r:embed="rId3" cstate="print"/>
            <a:stretch>
              <a:fillRect/>
            </a:stretch>
          </p:blipFill>
          <p:spPr>
            <a:xfrm>
              <a:off x="2247242" y="1076701"/>
              <a:ext cx="6339418" cy="4949622"/>
            </a:xfrm>
            <a:prstGeom prst="rect">
              <a:avLst/>
            </a:prstGeom>
          </p:spPr>
        </p:pic>
        <p:sp>
          <p:nvSpPr>
            <p:cNvPr id="31" name="TextBox 30"/>
            <p:cNvSpPr txBox="1"/>
            <p:nvPr/>
          </p:nvSpPr>
          <p:spPr>
            <a:xfrm>
              <a:off x="4305799" y="1113683"/>
              <a:ext cx="3976073" cy="892552"/>
            </a:xfrm>
            <a:prstGeom prst="rect">
              <a:avLst/>
            </a:prstGeom>
            <a:noFill/>
          </p:spPr>
          <p:txBody>
            <a:bodyPr wrap="square" rtlCol="0">
              <a:spAutoFit/>
            </a:bodyPr>
            <a:lstStyle/>
            <a:p>
              <a:pPr>
                <a:defRPr/>
              </a:pPr>
              <a:r>
                <a:rPr lang="en-US" sz="1300" dirty="0">
                  <a:solidFill>
                    <a:schemeClr val="tx1">
                      <a:lumMod val="75000"/>
                    </a:schemeClr>
                  </a:solidFill>
                  <a:cs typeface="Arial" pitchFamily="34" charset="0"/>
                </a:rPr>
                <a:t>Review background, assess resource impact, understand business context, and identify information exchange business scenarios </a:t>
              </a:r>
            </a:p>
            <a:p>
              <a:pPr marL="174625" indent="-174625" fontAlgn="auto">
                <a:spcBef>
                  <a:spcPts val="0"/>
                </a:spcBef>
                <a:spcAft>
                  <a:spcPts val="0"/>
                </a:spcAft>
                <a:buFont typeface="Arial"/>
                <a:buChar char="•"/>
                <a:defRPr/>
              </a:pPr>
              <a:endParaRPr lang="en-US" sz="1300" i="1" dirty="0" smtClean="0">
                <a:solidFill>
                  <a:schemeClr val="tx1">
                    <a:lumMod val="75000"/>
                  </a:schemeClr>
                </a:solidFill>
                <a:cs typeface="Arial" pitchFamily="34" charset="0"/>
              </a:endParaRPr>
            </a:p>
          </p:txBody>
        </p:sp>
        <p:sp>
          <p:nvSpPr>
            <p:cNvPr id="32" name="TextBox 31"/>
            <p:cNvSpPr txBox="1"/>
            <p:nvPr/>
          </p:nvSpPr>
          <p:spPr>
            <a:xfrm>
              <a:off x="4296032" y="1972540"/>
              <a:ext cx="3992911" cy="692497"/>
            </a:xfrm>
            <a:prstGeom prst="rect">
              <a:avLst/>
            </a:prstGeom>
            <a:noFill/>
          </p:spPr>
          <p:txBody>
            <a:bodyPr wrap="square" rtlCol="0">
              <a:spAutoFit/>
            </a:bodyPr>
            <a:lstStyle/>
            <a:p>
              <a:pPr>
                <a:defRPr/>
              </a:pPr>
              <a:r>
                <a:rPr lang="en-US" sz="1300" dirty="0">
                  <a:solidFill>
                    <a:schemeClr val="tx1">
                      <a:lumMod val="75000"/>
                    </a:schemeClr>
                  </a:solidFill>
                  <a:cs typeface="Arial" pitchFamily="34" charset="0"/>
                </a:rPr>
                <a:t>Selected information exchange </a:t>
              </a:r>
              <a:r>
                <a:rPr lang="en-US" sz="1300" dirty="0" smtClean="0">
                  <a:solidFill>
                    <a:schemeClr val="tx1">
                      <a:lumMod val="75000"/>
                    </a:schemeClr>
                  </a:solidFill>
                  <a:cs typeface="Arial" pitchFamily="34" charset="0"/>
                </a:rPr>
                <a:t>scenario </a:t>
              </a:r>
              <a:r>
                <a:rPr lang="en-US" sz="1300" dirty="0">
                  <a:solidFill>
                    <a:schemeClr val="tx1">
                      <a:lumMod val="75000"/>
                    </a:schemeClr>
                  </a:solidFill>
                  <a:cs typeface="Arial" pitchFamily="34" charset="0"/>
                </a:rPr>
                <a:t>is further elaborated to understand and document the business context and data requirements </a:t>
              </a:r>
            </a:p>
          </p:txBody>
        </p:sp>
        <p:sp>
          <p:nvSpPr>
            <p:cNvPr id="33" name="TextBox 32"/>
            <p:cNvSpPr txBox="1"/>
            <p:nvPr/>
          </p:nvSpPr>
          <p:spPr>
            <a:xfrm>
              <a:off x="4305800" y="2792027"/>
              <a:ext cx="4280860" cy="892552"/>
            </a:xfrm>
            <a:prstGeom prst="rect">
              <a:avLst/>
            </a:prstGeom>
            <a:noFill/>
          </p:spPr>
          <p:txBody>
            <a:bodyPr wrap="square" rtlCol="0">
              <a:spAutoFit/>
            </a:bodyPr>
            <a:lstStyle/>
            <a:p>
              <a:pPr defTabSz="457200" fontAlgn="auto">
                <a:spcBef>
                  <a:spcPts val="0"/>
                </a:spcBef>
                <a:spcAft>
                  <a:spcPts val="0"/>
                </a:spcAft>
                <a:defRPr/>
              </a:pPr>
              <a:r>
                <a:rPr lang="en-US" sz="1300" dirty="0">
                  <a:solidFill>
                    <a:schemeClr val="tx1">
                      <a:lumMod val="75000"/>
                    </a:schemeClr>
                  </a:solidFill>
                  <a:cs typeface="Arial" pitchFamily="34" charset="0"/>
                </a:rPr>
                <a:t>Create an exchange content model based on information exchange requirements.  The Exchange Content Model is then mapped to NIEM.</a:t>
              </a:r>
            </a:p>
            <a:p>
              <a:pPr fontAlgn="auto">
                <a:spcBef>
                  <a:spcPts val="0"/>
                </a:spcBef>
                <a:spcAft>
                  <a:spcPts val="0"/>
                </a:spcAft>
                <a:defRPr/>
              </a:pPr>
              <a:endParaRPr lang="en-US" sz="1300" i="1" dirty="0">
                <a:solidFill>
                  <a:schemeClr val="tx1">
                    <a:lumMod val="75000"/>
                  </a:schemeClr>
                </a:solidFill>
                <a:cs typeface="Arial" pitchFamily="34" charset="0"/>
              </a:endParaRPr>
            </a:p>
          </p:txBody>
        </p:sp>
        <p:sp>
          <p:nvSpPr>
            <p:cNvPr id="34" name="TextBox 33"/>
            <p:cNvSpPr txBox="1"/>
            <p:nvPr/>
          </p:nvSpPr>
          <p:spPr>
            <a:xfrm>
              <a:off x="4296033" y="3619969"/>
              <a:ext cx="3704974" cy="692497"/>
            </a:xfrm>
            <a:prstGeom prst="rect">
              <a:avLst/>
            </a:prstGeom>
            <a:noFill/>
          </p:spPr>
          <p:txBody>
            <a:bodyPr wrap="square" rtlCol="0">
              <a:spAutoFit/>
            </a:bodyPr>
            <a:lstStyle/>
            <a:p>
              <a:pPr fontAlgn="auto">
                <a:spcBef>
                  <a:spcPts val="0"/>
                </a:spcBef>
                <a:spcAft>
                  <a:spcPts val="0"/>
                </a:spcAft>
                <a:defRPr/>
              </a:pPr>
              <a:r>
                <a:rPr lang="en-US" sz="1300" dirty="0">
                  <a:solidFill>
                    <a:schemeClr val="tx1">
                      <a:lumMod val="75000"/>
                    </a:schemeClr>
                  </a:solidFill>
                  <a:cs typeface="Arial" pitchFamily="34" charset="0"/>
                </a:rPr>
                <a:t>Create a set of exchange-specific NIEM conformant XML </a:t>
              </a:r>
              <a:r>
                <a:rPr lang="en-US" sz="1300" dirty="0" smtClean="0">
                  <a:solidFill>
                    <a:schemeClr val="tx1">
                      <a:lumMod val="75000"/>
                    </a:schemeClr>
                  </a:solidFill>
                  <a:cs typeface="Arial" pitchFamily="34" charset="0"/>
                </a:rPr>
                <a:t>Schemas </a:t>
              </a:r>
              <a:r>
                <a:rPr lang="en-US" sz="1300" dirty="0">
                  <a:solidFill>
                    <a:schemeClr val="tx1">
                      <a:lumMod val="75000"/>
                    </a:schemeClr>
                  </a:solidFill>
                  <a:cs typeface="Arial" pitchFamily="34" charset="0"/>
                </a:rPr>
                <a:t>that implement the data model created for the exchange</a:t>
              </a:r>
            </a:p>
          </p:txBody>
        </p:sp>
        <p:sp>
          <p:nvSpPr>
            <p:cNvPr id="36" name="TextBox 35"/>
            <p:cNvSpPr txBox="1"/>
            <p:nvPr/>
          </p:nvSpPr>
          <p:spPr>
            <a:xfrm>
              <a:off x="4296032" y="4440584"/>
              <a:ext cx="3641474" cy="892552"/>
            </a:xfrm>
            <a:prstGeom prst="rect">
              <a:avLst/>
            </a:prstGeom>
            <a:noFill/>
          </p:spPr>
          <p:txBody>
            <a:bodyPr wrap="square" rtlCol="0">
              <a:spAutoFit/>
            </a:bodyPr>
            <a:lstStyle/>
            <a:p>
              <a:pPr>
                <a:defRPr/>
              </a:pPr>
              <a:r>
                <a:rPr lang="en-US" sz="1300" dirty="0">
                  <a:solidFill>
                    <a:schemeClr val="tx1">
                      <a:lumMod val="75000"/>
                    </a:schemeClr>
                  </a:solidFill>
                  <a:cs typeface="Arial" pitchFamily="34" charset="0"/>
                </a:rPr>
                <a:t>Prepare and package all related files for this IEPD into a single self‐contained, self-documented, portable archive file</a:t>
              </a:r>
            </a:p>
            <a:p>
              <a:pPr marL="91440" indent="-91440" fontAlgn="auto">
                <a:spcBef>
                  <a:spcPts val="0"/>
                </a:spcBef>
                <a:spcAft>
                  <a:spcPts val="0"/>
                </a:spcAft>
                <a:buFont typeface="Arial" pitchFamily="34" charset="0"/>
                <a:buChar char="•"/>
                <a:defRPr/>
              </a:pPr>
              <a:endParaRPr lang="en-US" sz="1300" dirty="0" smtClean="0">
                <a:solidFill>
                  <a:schemeClr val="tx1">
                    <a:lumMod val="75000"/>
                  </a:schemeClr>
                </a:solidFill>
                <a:cs typeface="Arial" pitchFamily="34" charset="0"/>
              </a:endParaRPr>
            </a:p>
          </p:txBody>
        </p:sp>
        <p:sp>
          <p:nvSpPr>
            <p:cNvPr id="38" name="TextBox 37"/>
            <p:cNvSpPr txBox="1"/>
            <p:nvPr/>
          </p:nvSpPr>
          <p:spPr>
            <a:xfrm>
              <a:off x="4305800" y="5333136"/>
              <a:ext cx="3983144" cy="492443"/>
            </a:xfrm>
            <a:prstGeom prst="rect">
              <a:avLst/>
            </a:prstGeom>
            <a:noFill/>
          </p:spPr>
          <p:txBody>
            <a:bodyPr wrap="square" rtlCol="0">
              <a:spAutoFit/>
            </a:bodyPr>
            <a:lstStyle/>
            <a:p>
              <a:pPr>
                <a:defRPr/>
              </a:pPr>
              <a:r>
                <a:rPr lang="en-US" sz="1300" dirty="0">
                  <a:solidFill>
                    <a:schemeClr val="tx1">
                      <a:lumMod val="75000"/>
                    </a:schemeClr>
                  </a:solidFill>
                  <a:cs typeface="Arial" pitchFamily="34" charset="0"/>
                </a:rPr>
                <a:t>Implement the IEPD into production as well as publish the IEPD for search, discovery, and reuse.</a:t>
              </a:r>
            </a:p>
          </p:txBody>
        </p:sp>
      </p:grpSp>
      <p:pic>
        <p:nvPicPr>
          <p:cNvPr id="2050" name="Picture 2" descr="C:\Users\yqutub\AppData\Local\Microsoft\Windows\Temporary Internet Files\Content.Outlook\B9NON2N7\NIEM_Fish_Hook_model.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 y="2175641"/>
            <a:ext cx="2383307" cy="235631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7407343" y="730894"/>
            <a:ext cx="1235427" cy="143483"/>
            <a:chOff x="3462929" y="4029126"/>
            <a:chExt cx="1696889" cy="197077"/>
          </a:xfrm>
        </p:grpSpPr>
        <p:cxnSp>
          <p:nvCxnSpPr>
            <p:cNvPr id="20" name="Straight Connector 19"/>
            <p:cNvCxnSpPr>
              <a:endCxn id="2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5364833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noGrp="1"/>
          </p:cNvSpPr>
          <p:nvPr>
            <p:ph type="title"/>
          </p:nvPr>
        </p:nvSpPr>
        <p:spPr>
          <a:prstGeom prst="rect">
            <a:avLst/>
          </a:prstGeom>
          <a:noFill/>
          <a:ln w="9525">
            <a:noFill/>
            <a:miter lim="800000"/>
            <a:headEnd/>
            <a:tailEnd/>
          </a:ln>
        </p:spPr>
        <p:txBody>
          <a:bodyPr vert="horz" lIns="91440" tIns="45720" rIns="91440" bIns="45720" rtlCol="0" anchor="t">
            <a:noAutofit/>
          </a:bodyPr>
          <a:lstStyle>
            <a:lvl1pPr algn="ctr">
              <a:lnSpc>
                <a:spcPct val="80000"/>
              </a:lnSpc>
              <a:spcBef>
                <a:spcPct val="0"/>
              </a:spcBef>
              <a:buNone/>
              <a:defRPr sz="3600" b="1" cap="all" spc="-80">
                <a:solidFill>
                  <a:srgbClr val="00506F"/>
                </a:solidFill>
                <a:effectLst/>
                <a:latin typeface="Tw Cen MT"/>
                <a:ea typeface="+mj-ea"/>
                <a:cs typeface="Tw Cen MT"/>
              </a:defRPr>
            </a:lvl1pPr>
          </a:lstStyle>
          <a:p>
            <a:pPr algn="l"/>
            <a:r>
              <a:rPr lang="en-US" sz="3200" dirty="0">
                <a:solidFill>
                  <a:schemeClr val="bg1"/>
                </a:solidFill>
              </a:rPr>
              <a:t>The IEPD Artifacts</a:t>
            </a:r>
          </a:p>
        </p:txBody>
      </p:sp>
      <p:sp>
        <p:nvSpPr>
          <p:cNvPr id="4" name="Slide Number Placeholder 3"/>
          <p:cNvSpPr>
            <a:spLocks noGrp="1"/>
          </p:cNvSpPr>
          <p:nvPr>
            <p:ph type="sldNum" sz="quarter" idx="10"/>
          </p:nvPr>
        </p:nvSpPr>
        <p:spPr/>
        <p:txBody>
          <a:bodyPr/>
          <a:lstStyle/>
          <a:p>
            <a:pPr>
              <a:defRPr/>
            </a:pPr>
            <a:fld id="{615C5588-121C-0642-A4C5-08A05F9A2E31}" type="slidenum">
              <a:rPr lang="en-US" smtClean="0"/>
              <a:pPr>
                <a:defRPr/>
              </a:pPr>
              <a:t>12</a:t>
            </a:fld>
            <a:endParaRPr lang="en-US" dirty="0"/>
          </a:p>
        </p:txBody>
      </p:sp>
      <p:pic>
        <p:nvPicPr>
          <p:cNvPr id="6" name="Picture 5" descr="IEPD color bars_short.png"/>
          <p:cNvPicPr>
            <a:picLocks noChangeAspect="1"/>
          </p:cNvPicPr>
          <p:nvPr/>
        </p:nvPicPr>
        <p:blipFill>
          <a:blip r:embed="rId2" cstate="print"/>
          <a:stretch>
            <a:fillRect/>
          </a:stretch>
        </p:blipFill>
        <p:spPr>
          <a:xfrm>
            <a:off x="527650" y="1020567"/>
            <a:ext cx="6722943" cy="4949622"/>
          </a:xfrm>
          <a:prstGeom prst="rect">
            <a:avLst/>
          </a:prstGeom>
        </p:spPr>
      </p:pic>
      <p:sp>
        <p:nvSpPr>
          <p:cNvPr id="7" name="Text Placeholder 4"/>
          <p:cNvSpPr txBox="1">
            <a:spLocks/>
          </p:cNvSpPr>
          <p:nvPr/>
        </p:nvSpPr>
        <p:spPr>
          <a:xfrm>
            <a:off x="7250594" y="1279071"/>
            <a:ext cx="1770576" cy="4762500"/>
          </a:xfrm>
          <a:prstGeom prst="rect">
            <a:avLst/>
          </a:prstGeom>
        </p:spPr>
        <p:txBody>
          <a:bodyPr vert="horz" lIns="91440" tIns="45720" rIns="91440" bIns="45720" rtlCol="0" anchor="t">
            <a:noAutofit/>
          </a:bodyPr>
          <a:lstStyle/>
          <a:p>
            <a:pPr marL="0" lvl="1">
              <a:defRPr/>
            </a:pPr>
            <a:r>
              <a:rPr lang="en-US" sz="1500" dirty="0">
                <a:solidFill>
                  <a:srgbClr val="4E4E4E"/>
                </a:solidFill>
              </a:rPr>
              <a:t>IEPDs contain </a:t>
            </a:r>
            <a:r>
              <a:rPr lang="en-US" sz="1500" dirty="0" smtClean="0">
                <a:solidFill>
                  <a:srgbClr val="4E4E4E"/>
                </a:solidFill>
              </a:rPr>
              <a:t>both required and recommended artifacts</a:t>
            </a:r>
            <a:endParaRPr lang="en-US" sz="1500" dirty="0">
              <a:solidFill>
                <a:srgbClr val="4E4E4E"/>
              </a:solidFill>
            </a:endParaRPr>
          </a:p>
          <a:p>
            <a:pPr marL="0" lvl="1">
              <a:defRPr/>
            </a:pPr>
            <a:endParaRPr lang="en-US" sz="1500" dirty="0">
              <a:solidFill>
                <a:srgbClr val="4E4E4E"/>
              </a:solidFill>
            </a:endParaRPr>
          </a:p>
          <a:p>
            <a:pPr marL="0" lvl="1">
              <a:defRPr/>
            </a:pPr>
            <a:r>
              <a:rPr lang="en-US" sz="1500" dirty="0" smtClean="0">
                <a:solidFill>
                  <a:srgbClr val="4E4E4E"/>
                </a:solidFill>
              </a:rPr>
              <a:t>Required:</a:t>
            </a:r>
            <a:r>
              <a:rPr lang="en-US" sz="1500" b="1" dirty="0" smtClean="0">
                <a:solidFill>
                  <a:srgbClr val="4E4E4E"/>
                </a:solidFill>
              </a:rPr>
              <a:t> </a:t>
            </a:r>
            <a:endParaRPr lang="en-US" sz="1500" b="1" dirty="0">
              <a:solidFill>
                <a:srgbClr val="4E4E4E"/>
              </a:solidFill>
            </a:endParaRPr>
          </a:p>
          <a:p>
            <a:pPr marL="0" lvl="1">
              <a:defRPr/>
            </a:pPr>
            <a:r>
              <a:rPr lang="en-US" sz="1500" b="1" dirty="0" smtClean="0">
                <a:solidFill>
                  <a:srgbClr val="1F497D"/>
                </a:solidFill>
              </a:rPr>
              <a:t>Bold and Blue</a:t>
            </a:r>
            <a:endParaRPr lang="en-US" sz="1500" b="1" dirty="0">
              <a:solidFill>
                <a:srgbClr val="1F497D"/>
              </a:solidFill>
            </a:endParaRPr>
          </a:p>
          <a:p>
            <a:pPr marL="0" lvl="1">
              <a:defRPr/>
            </a:pPr>
            <a:endParaRPr lang="en-US" sz="1500" dirty="0" smtClean="0">
              <a:solidFill>
                <a:srgbClr val="4BACC6">
                  <a:lumMod val="50000"/>
                </a:srgbClr>
              </a:solidFill>
            </a:endParaRPr>
          </a:p>
          <a:p>
            <a:pPr marL="0" lvl="1">
              <a:defRPr/>
            </a:pPr>
            <a:r>
              <a:rPr lang="en-US" sz="1500" dirty="0" smtClean="0">
                <a:solidFill>
                  <a:srgbClr val="4E4E4E"/>
                </a:solidFill>
              </a:rPr>
              <a:t>Recommended:</a:t>
            </a:r>
          </a:p>
          <a:p>
            <a:pPr marL="0" lvl="1">
              <a:defRPr/>
            </a:pPr>
            <a:r>
              <a:rPr lang="en-US" sz="1500" dirty="0" smtClean="0">
                <a:solidFill>
                  <a:srgbClr val="4E4E4E"/>
                </a:solidFill>
              </a:rPr>
              <a:t>Plain</a:t>
            </a:r>
            <a:endParaRPr lang="en-US" sz="1500" dirty="0">
              <a:solidFill>
                <a:srgbClr val="4E4E4E"/>
              </a:solidFill>
            </a:endParaRPr>
          </a:p>
          <a:p>
            <a:pPr marL="0" lvl="1">
              <a:defRPr/>
            </a:pPr>
            <a:endParaRPr lang="en-US" sz="1500" dirty="0">
              <a:solidFill>
                <a:srgbClr val="4E4E4E"/>
              </a:solidFill>
            </a:endParaRPr>
          </a:p>
          <a:p>
            <a:pPr marL="0" lvl="1" defTabSz="457200">
              <a:defRPr/>
            </a:pPr>
            <a:r>
              <a:rPr lang="en-US" sz="1400" dirty="0">
                <a:solidFill>
                  <a:srgbClr val="4E4E4E"/>
                </a:solidFill>
              </a:rPr>
              <a:t>Note: </a:t>
            </a:r>
          </a:p>
          <a:p>
            <a:pPr marL="0" lvl="1" defTabSz="457200">
              <a:defRPr/>
            </a:pPr>
            <a:r>
              <a:rPr lang="en-US" sz="1400" dirty="0">
                <a:solidFill>
                  <a:srgbClr val="4E4E4E"/>
                </a:solidFill>
              </a:rPr>
              <a:t>Best practices for most organizations include many of the artifacts listed here.</a:t>
            </a:r>
          </a:p>
          <a:p>
            <a:pPr marL="0" lvl="1" defTabSz="457200">
              <a:defRPr/>
            </a:pPr>
            <a:r>
              <a:rPr lang="en-US" sz="1400" dirty="0">
                <a:solidFill>
                  <a:srgbClr val="4E4E4E"/>
                </a:solidFill>
              </a:rPr>
              <a:t>Please review Model Package Description (MPD</a:t>
            </a:r>
            <a:r>
              <a:rPr lang="en-US" sz="1400" dirty="0" smtClean="0">
                <a:solidFill>
                  <a:srgbClr val="4E4E4E"/>
                </a:solidFill>
              </a:rPr>
              <a:t>) Specification </a:t>
            </a:r>
            <a:r>
              <a:rPr lang="en-US" sz="1400" dirty="0">
                <a:solidFill>
                  <a:srgbClr val="4E4E4E"/>
                </a:solidFill>
              </a:rPr>
              <a:t>for more information</a:t>
            </a:r>
          </a:p>
          <a:p>
            <a:pPr marL="0" lvl="1">
              <a:defRPr/>
            </a:pPr>
            <a:endParaRPr lang="en-US" sz="1500" dirty="0">
              <a:solidFill>
                <a:srgbClr val="4E4E4E"/>
              </a:solidFill>
            </a:endParaRPr>
          </a:p>
        </p:txBody>
      </p:sp>
      <p:sp>
        <p:nvSpPr>
          <p:cNvPr id="8" name="TextBox 7"/>
          <p:cNvSpPr txBox="1"/>
          <p:nvPr/>
        </p:nvSpPr>
        <p:spPr>
          <a:xfrm>
            <a:off x="2754553" y="1062503"/>
            <a:ext cx="3086689" cy="692497"/>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dirty="0" smtClean="0">
                <a:solidFill>
                  <a:srgbClr val="4E4E4E"/>
                </a:solidFill>
                <a:cs typeface="Arial" pitchFamily="34" charset="0"/>
              </a:rPr>
              <a:t>Business Process Diagrams</a:t>
            </a:r>
          </a:p>
          <a:p>
            <a:pPr indent="137160" fontAlgn="auto">
              <a:spcBef>
                <a:spcPts val="0"/>
              </a:spcBef>
              <a:spcAft>
                <a:spcPts val="0"/>
              </a:spcAft>
              <a:buFont typeface="Arial" pitchFamily="34" charset="0"/>
              <a:buChar char="•"/>
              <a:defRPr/>
            </a:pPr>
            <a:r>
              <a:rPr lang="en-US" sz="1300" dirty="0" smtClean="0">
                <a:solidFill>
                  <a:srgbClr val="4E4E4E"/>
                </a:solidFill>
                <a:cs typeface="Arial" pitchFamily="34" charset="0"/>
              </a:rPr>
              <a:t>Use Case Diagrams</a:t>
            </a:r>
          </a:p>
          <a:p>
            <a:pPr indent="137160" fontAlgn="auto">
              <a:spcBef>
                <a:spcPts val="0"/>
              </a:spcBef>
              <a:spcAft>
                <a:spcPts val="0"/>
              </a:spcAft>
              <a:buFont typeface="Arial" pitchFamily="34" charset="0"/>
              <a:buChar char="•"/>
              <a:defRPr/>
            </a:pPr>
            <a:r>
              <a:rPr lang="en-US" sz="1300" dirty="0" smtClean="0">
                <a:solidFill>
                  <a:srgbClr val="4E4E4E"/>
                </a:solidFill>
                <a:cs typeface="Arial" pitchFamily="34" charset="0"/>
              </a:rPr>
              <a:t>Sequence Diagrams</a:t>
            </a:r>
          </a:p>
        </p:txBody>
      </p:sp>
      <p:sp>
        <p:nvSpPr>
          <p:cNvPr id="9" name="TextBox 8"/>
          <p:cNvSpPr txBox="1"/>
          <p:nvPr/>
        </p:nvSpPr>
        <p:spPr>
          <a:xfrm>
            <a:off x="2754553" y="1998323"/>
            <a:ext cx="3086689" cy="492443"/>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dirty="0" smtClean="0">
                <a:solidFill>
                  <a:srgbClr val="4E4E4E"/>
                </a:solidFill>
                <a:cs typeface="Arial" pitchFamily="34" charset="0"/>
              </a:rPr>
              <a:t>Business Rules</a:t>
            </a:r>
          </a:p>
          <a:p>
            <a:pPr indent="137160" fontAlgn="auto">
              <a:spcBef>
                <a:spcPts val="0"/>
              </a:spcBef>
              <a:spcAft>
                <a:spcPts val="0"/>
              </a:spcAft>
              <a:buFont typeface="Arial"/>
              <a:buChar char="•"/>
              <a:defRPr/>
            </a:pPr>
            <a:r>
              <a:rPr lang="en-US" sz="1300" dirty="0" smtClean="0">
                <a:solidFill>
                  <a:srgbClr val="4E4E4E"/>
                </a:solidFill>
                <a:cs typeface="Arial" pitchFamily="34" charset="0"/>
              </a:rPr>
              <a:t>Business Requirements</a:t>
            </a:r>
            <a:endParaRPr lang="en-US" sz="1300" dirty="0">
              <a:solidFill>
                <a:srgbClr val="4E4E4E"/>
              </a:solidFill>
              <a:cs typeface="Arial" pitchFamily="34" charset="0"/>
            </a:endParaRPr>
          </a:p>
        </p:txBody>
      </p:sp>
      <p:sp>
        <p:nvSpPr>
          <p:cNvPr id="10" name="TextBox 9"/>
          <p:cNvSpPr txBox="1"/>
          <p:nvPr/>
        </p:nvSpPr>
        <p:spPr>
          <a:xfrm>
            <a:off x="2754553" y="2813007"/>
            <a:ext cx="3086689" cy="492443"/>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dirty="0" smtClean="0">
                <a:solidFill>
                  <a:srgbClr val="4E4E4E"/>
                </a:solidFill>
                <a:cs typeface="Arial" pitchFamily="34" charset="0"/>
              </a:rPr>
              <a:t>Exchange Content Model</a:t>
            </a:r>
          </a:p>
          <a:p>
            <a:pPr indent="137160" fontAlgn="auto">
              <a:spcBef>
                <a:spcPts val="0"/>
              </a:spcBef>
              <a:spcAft>
                <a:spcPts val="0"/>
              </a:spcAft>
              <a:buFont typeface="Arial"/>
              <a:buChar char="•"/>
              <a:defRPr/>
            </a:pPr>
            <a:r>
              <a:rPr lang="en-US" sz="1300" dirty="0" smtClean="0">
                <a:solidFill>
                  <a:srgbClr val="4E4E4E"/>
                </a:solidFill>
                <a:cs typeface="Arial" pitchFamily="34" charset="0"/>
              </a:rPr>
              <a:t>Mapping Document</a:t>
            </a:r>
            <a:endParaRPr lang="en-US" sz="1300" dirty="0">
              <a:solidFill>
                <a:srgbClr val="4E4E4E"/>
              </a:solidFill>
              <a:cs typeface="Arial" pitchFamily="34" charset="0"/>
            </a:endParaRPr>
          </a:p>
        </p:txBody>
      </p:sp>
      <p:sp>
        <p:nvSpPr>
          <p:cNvPr id="11" name="TextBox 10"/>
          <p:cNvSpPr txBox="1"/>
          <p:nvPr/>
        </p:nvSpPr>
        <p:spPr>
          <a:xfrm>
            <a:off x="2744785" y="3580084"/>
            <a:ext cx="2051534" cy="646331"/>
          </a:xfrm>
          <a:prstGeom prst="rect">
            <a:avLst/>
          </a:prstGeom>
          <a:noFill/>
        </p:spPr>
        <p:txBody>
          <a:bodyPr wrap="square" rtlCol="0">
            <a:spAutoFit/>
          </a:bodyPr>
          <a:lstStyle/>
          <a:p>
            <a:pPr indent="137160" fontAlgn="auto">
              <a:spcBef>
                <a:spcPts val="0"/>
              </a:spcBef>
              <a:spcAft>
                <a:spcPts val="0"/>
              </a:spcAft>
              <a:buFont typeface="Arial" pitchFamily="34" charset="0"/>
              <a:buChar char="•"/>
              <a:defRPr/>
            </a:pPr>
            <a:r>
              <a:rPr lang="en-US" sz="1200" b="1" dirty="0" smtClean="0">
                <a:solidFill>
                  <a:schemeClr val="tx2"/>
                </a:solidFill>
                <a:cs typeface="Arial" pitchFamily="34" charset="0"/>
              </a:rPr>
              <a:t>Subset Schema</a:t>
            </a:r>
          </a:p>
          <a:p>
            <a:pPr indent="137160" fontAlgn="auto">
              <a:spcBef>
                <a:spcPts val="0"/>
              </a:spcBef>
              <a:spcAft>
                <a:spcPts val="0"/>
              </a:spcAft>
              <a:buFont typeface="Arial" pitchFamily="34" charset="0"/>
              <a:buChar char="•"/>
              <a:defRPr/>
            </a:pPr>
            <a:r>
              <a:rPr lang="en-US" sz="1200" b="1" dirty="0" smtClean="0">
                <a:solidFill>
                  <a:schemeClr val="tx2"/>
                </a:solidFill>
                <a:cs typeface="Arial" pitchFamily="34" charset="0"/>
              </a:rPr>
              <a:t>Exchange Schema</a:t>
            </a:r>
          </a:p>
          <a:p>
            <a:pPr indent="137160" fontAlgn="auto">
              <a:spcBef>
                <a:spcPts val="0"/>
              </a:spcBef>
              <a:spcAft>
                <a:spcPts val="0"/>
              </a:spcAft>
              <a:buFont typeface="Arial" pitchFamily="34" charset="0"/>
              <a:buChar char="•"/>
              <a:defRPr/>
            </a:pPr>
            <a:r>
              <a:rPr lang="en-US" sz="1200" dirty="0" err="1" smtClean="0">
                <a:solidFill>
                  <a:srgbClr val="4E4E4E"/>
                </a:solidFill>
                <a:cs typeface="Arial" pitchFamily="34" charset="0"/>
              </a:rPr>
              <a:t>Wantlist</a:t>
            </a:r>
            <a:endParaRPr lang="en-US" sz="1200" dirty="0" smtClean="0">
              <a:solidFill>
                <a:srgbClr val="4E4E4E"/>
              </a:solidFill>
              <a:cs typeface="Arial" pitchFamily="34" charset="0"/>
            </a:endParaRPr>
          </a:p>
        </p:txBody>
      </p:sp>
      <p:sp>
        <p:nvSpPr>
          <p:cNvPr id="12" name="TextBox 11"/>
          <p:cNvSpPr txBox="1"/>
          <p:nvPr/>
        </p:nvSpPr>
        <p:spPr>
          <a:xfrm>
            <a:off x="4570220" y="3489374"/>
            <a:ext cx="2051534" cy="830997"/>
          </a:xfrm>
          <a:prstGeom prst="rect">
            <a:avLst/>
          </a:prstGeom>
          <a:noFill/>
        </p:spPr>
        <p:txBody>
          <a:bodyPr wrap="square" rtlCol="0">
            <a:spAutoFit/>
          </a:bodyPr>
          <a:lstStyle/>
          <a:p>
            <a:pPr indent="137160" fontAlgn="auto">
              <a:spcBef>
                <a:spcPts val="0"/>
              </a:spcBef>
              <a:spcAft>
                <a:spcPts val="0"/>
              </a:spcAft>
              <a:buFont typeface="Arial" pitchFamily="34" charset="0"/>
              <a:buChar char="•"/>
              <a:defRPr/>
            </a:pPr>
            <a:r>
              <a:rPr lang="en-US" sz="1200" dirty="0" smtClean="0">
                <a:solidFill>
                  <a:srgbClr val="4E4E4E"/>
                </a:solidFill>
                <a:cs typeface="Arial" pitchFamily="34" charset="0"/>
              </a:rPr>
              <a:t>Constraint Schema</a:t>
            </a:r>
          </a:p>
          <a:p>
            <a:pPr indent="137160" fontAlgn="auto">
              <a:spcBef>
                <a:spcPts val="0"/>
              </a:spcBef>
              <a:spcAft>
                <a:spcPts val="0"/>
              </a:spcAft>
              <a:buFont typeface="Arial" pitchFamily="34" charset="0"/>
              <a:buChar char="•"/>
              <a:defRPr/>
            </a:pPr>
            <a:r>
              <a:rPr lang="en-US" sz="1200" dirty="0" smtClean="0">
                <a:solidFill>
                  <a:srgbClr val="4E4E4E"/>
                </a:solidFill>
                <a:cs typeface="Arial" pitchFamily="34" charset="0"/>
              </a:rPr>
              <a:t>Extension Schema</a:t>
            </a:r>
          </a:p>
          <a:p>
            <a:pPr indent="137160" fontAlgn="auto">
              <a:spcBef>
                <a:spcPts val="0"/>
              </a:spcBef>
              <a:spcAft>
                <a:spcPts val="0"/>
              </a:spcAft>
              <a:buFont typeface="Arial" pitchFamily="34" charset="0"/>
              <a:buChar char="•"/>
              <a:defRPr/>
            </a:pPr>
            <a:r>
              <a:rPr lang="en-US" sz="1200" b="1" dirty="0" smtClean="0">
                <a:solidFill>
                  <a:srgbClr val="1F497D"/>
                </a:solidFill>
                <a:cs typeface="Arial" pitchFamily="34" charset="0"/>
              </a:rPr>
              <a:t>Reference Schema</a:t>
            </a:r>
          </a:p>
          <a:p>
            <a:pPr indent="137160" fontAlgn="auto">
              <a:spcBef>
                <a:spcPts val="0"/>
              </a:spcBef>
              <a:spcAft>
                <a:spcPts val="0"/>
              </a:spcAft>
              <a:buFont typeface="Arial" pitchFamily="34" charset="0"/>
              <a:buChar char="•"/>
              <a:defRPr/>
            </a:pPr>
            <a:r>
              <a:rPr lang="en-US" sz="1200" dirty="0" smtClean="0">
                <a:solidFill>
                  <a:srgbClr val="4E4E4E"/>
                </a:solidFill>
                <a:cs typeface="Arial" pitchFamily="34" charset="0"/>
              </a:rPr>
              <a:t>XML </a:t>
            </a:r>
            <a:r>
              <a:rPr lang="en-US" sz="1200" dirty="0" err="1">
                <a:solidFill>
                  <a:srgbClr val="4E4E4E"/>
                </a:solidFill>
                <a:cs typeface="Arial" pitchFamily="34" charset="0"/>
              </a:rPr>
              <a:t>Stylesheets</a:t>
            </a:r>
            <a:endParaRPr lang="en-US" sz="1200" dirty="0">
              <a:solidFill>
                <a:srgbClr val="4E4E4E"/>
              </a:solidFill>
              <a:cs typeface="Arial" pitchFamily="34" charset="0"/>
            </a:endParaRPr>
          </a:p>
        </p:txBody>
      </p:sp>
      <p:sp>
        <p:nvSpPr>
          <p:cNvPr id="13" name="TextBox 12"/>
          <p:cNvSpPr txBox="1"/>
          <p:nvPr/>
        </p:nvSpPr>
        <p:spPr>
          <a:xfrm>
            <a:off x="2744785" y="4489185"/>
            <a:ext cx="2051534" cy="492443"/>
          </a:xfrm>
          <a:prstGeom prst="rect">
            <a:avLst/>
          </a:prstGeom>
          <a:noFill/>
        </p:spPr>
        <p:txBody>
          <a:bodyPr wrap="square" rtlCol="0">
            <a:spAutoFit/>
          </a:bodyPr>
          <a:lstStyle/>
          <a:p>
            <a:pPr indent="137160" fontAlgn="auto">
              <a:spcBef>
                <a:spcPts val="0"/>
              </a:spcBef>
              <a:spcAft>
                <a:spcPts val="0"/>
              </a:spcAft>
              <a:buFont typeface="Arial" pitchFamily="34" charset="0"/>
              <a:buChar char="•"/>
              <a:defRPr/>
            </a:pPr>
            <a:r>
              <a:rPr lang="en-US" sz="1300" b="1" dirty="0" smtClean="0">
                <a:solidFill>
                  <a:srgbClr val="1F497D"/>
                </a:solidFill>
                <a:cs typeface="Arial" pitchFamily="34" charset="0"/>
              </a:rPr>
              <a:t>Master Document</a:t>
            </a:r>
          </a:p>
          <a:p>
            <a:pPr indent="137160" fontAlgn="auto">
              <a:spcBef>
                <a:spcPts val="0"/>
              </a:spcBef>
              <a:spcAft>
                <a:spcPts val="0"/>
              </a:spcAft>
              <a:buFont typeface="Arial" pitchFamily="34" charset="0"/>
              <a:buChar char="•"/>
              <a:defRPr/>
            </a:pPr>
            <a:r>
              <a:rPr lang="en-US" sz="1300" b="1" dirty="0" smtClean="0">
                <a:solidFill>
                  <a:srgbClr val="1F497D"/>
                </a:solidFill>
                <a:cs typeface="Arial" pitchFamily="34" charset="0"/>
              </a:rPr>
              <a:t>Catalog</a:t>
            </a:r>
          </a:p>
        </p:txBody>
      </p:sp>
      <p:sp>
        <p:nvSpPr>
          <p:cNvPr id="14" name="TextBox 13"/>
          <p:cNvSpPr txBox="1"/>
          <p:nvPr/>
        </p:nvSpPr>
        <p:spPr>
          <a:xfrm>
            <a:off x="4572941" y="4491011"/>
            <a:ext cx="2405509" cy="492443"/>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b="1" dirty="0" smtClean="0">
                <a:solidFill>
                  <a:srgbClr val="1F497D"/>
                </a:solidFill>
                <a:cs typeface="Arial" pitchFamily="34" charset="0"/>
              </a:rPr>
              <a:t>Change Log</a:t>
            </a:r>
          </a:p>
          <a:p>
            <a:pPr indent="-137160" fontAlgn="auto">
              <a:spcBef>
                <a:spcPts val="0"/>
              </a:spcBef>
              <a:spcAft>
                <a:spcPts val="0"/>
              </a:spcAft>
              <a:buFont typeface="Arial"/>
              <a:buChar char="•"/>
              <a:defRPr/>
            </a:pPr>
            <a:r>
              <a:rPr lang="en-US" sz="1300" b="1" dirty="0" smtClean="0">
                <a:solidFill>
                  <a:srgbClr val="1F497D"/>
                </a:solidFill>
                <a:cs typeface="Arial" pitchFamily="34" charset="0"/>
              </a:rPr>
              <a:t>Sample XML Instances</a:t>
            </a:r>
          </a:p>
        </p:txBody>
      </p:sp>
      <p:sp>
        <p:nvSpPr>
          <p:cNvPr id="15" name="TextBox 14"/>
          <p:cNvSpPr txBox="1"/>
          <p:nvPr/>
        </p:nvSpPr>
        <p:spPr>
          <a:xfrm>
            <a:off x="2666633" y="5325857"/>
            <a:ext cx="3653684" cy="492443"/>
          </a:xfrm>
          <a:prstGeom prst="rect">
            <a:avLst/>
          </a:prstGeom>
          <a:noFill/>
        </p:spPr>
        <p:txBody>
          <a:bodyPr wrap="square" rtlCol="0">
            <a:spAutoFit/>
          </a:bodyPr>
          <a:lstStyle/>
          <a:p>
            <a:pPr marL="91440" indent="-91440" fontAlgn="auto">
              <a:spcBef>
                <a:spcPts val="0"/>
              </a:spcBef>
              <a:spcAft>
                <a:spcPts val="0"/>
              </a:spcAft>
              <a:defRPr/>
            </a:pPr>
            <a:r>
              <a:rPr lang="en-US" sz="1300" dirty="0" smtClean="0">
                <a:solidFill>
                  <a:srgbClr val="4E4E4E"/>
                </a:solidFill>
                <a:cs typeface="Arial" pitchFamily="34" charset="0"/>
              </a:rPr>
              <a:t>  No required artifacts. Publish the IEPD to </a:t>
            </a:r>
            <a:br>
              <a:rPr lang="en-US" sz="1300" dirty="0" smtClean="0">
                <a:solidFill>
                  <a:srgbClr val="4E4E4E"/>
                </a:solidFill>
                <a:cs typeface="Arial" pitchFamily="34" charset="0"/>
              </a:rPr>
            </a:br>
            <a:r>
              <a:rPr lang="en-US" sz="1300" dirty="0" smtClean="0">
                <a:solidFill>
                  <a:srgbClr val="4E4E4E"/>
                </a:solidFill>
                <a:cs typeface="Arial" pitchFamily="34" charset="0"/>
              </a:rPr>
              <a:t>a repository and implement the exchange</a:t>
            </a:r>
            <a:endParaRPr lang="en-US" sz="1300" dirty="0">
              <a:solidFill>
                <a:srgbClr val="4E4E4E"/>
              </a:solidFill>
              <a:cs typeface="Arial" pitchFamily="34" charset="0"/>
            </a:endParaRPr>
          </a:p>
        </p:txBody>
      </p:sp>
      <p:grpSp>
        <p:nvGrpSpPr>
          <p:cNvPr id="16" name="Group 15"/>
          <p:cNvGrpSpPr/>
          <p:nvPr/>
        </p:nvGrpSpPr>
        <p:grpSpPr>
          <a:xfrm>
            <a:off x="7407343" y="730894"/>
            <a:ext cx="1235427" cy="143483"/>
            <a:chOff x="3462929" y="4029126"/>
            <a:chExt cx="1696889" cy="197077"/>
          </a:xfrm>
        </p:grpSpPr>
        <p:cxnSp>
          <p:nvCxnSpPr>
            <p:cNvPr id="17" name="Straight Connector 16"/>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01913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3.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15706" y="1965480"/>
            <a:ext cx="5242211" cy="3035606"/>
          </a:xfrm>
          <a:prstGeom prst="rect">
            <a:avLst/>
          </a:prstGeom>
        </p:spPr>
      </p:pic>
      <p:sp>
        <p:nvSpPr>
          <p:cNvPr id="73734" name="Title 2"/>
          <p:cNvSpPr>
            <a:spLocks noGrp="1"/>
          </p:cNvSpPr>
          <p:nvPr>
            <p:ph type="title"/>
          </p:nvPr>
        </p:nvSpPr>
        <p:spPr>
          <a:ln/>
        </p:spPr>
        <p:txBody>
          <a:bodyPr>
            <a:normAutofit/>
          </a:bodyPr>
          <a:lstStyle/>
          <a:p>
            <a:pPr eaLnBrk="1" hangingPunct="1"/>
            <a:r>
              <a:rPr lang="en-US">
                <a:latin typeface="Arial" charset="0"/>
                <a:cs typeface="Arial" charset="0"/>
              </a:rPr>
              <a:t>Tasks within IEPD Development</a:t>
            </a:r>
          </a:p>
        </p:txBody>
      </p:sp>
      <p:sp>
        <p:nvSpPr>
          <p:cNvPr id="3" name="Slide Number Placeholder 2"/>
          <p:cNvSpPr>
            <a:spLocks noGrp="1"/>
          </p:cNvSpPr>
          <p:nvPr>
            <p:ph type="sldNum" sz="quarter" idx="10"/>
          </p:nvPr>
        </p:nvSpPr>
        <p:spPr/>
        <p:txBody>
          <a:bodyPr/>
          <a:lstStyle/>
          <a:p>
            <a:fld id="{6E6030FC-FB78-5E4D-92EA-5D9433591EA9}" type="slidenum">
              <a:rPr lang="en-US" smtClean="0"/>
              <a:pPr/>
              <a:t>13</a:t>
            </a:fld>
            <a:endParaRPr lang="en-US" dirty="0"/>
          </a:p>
        </p:txBody>
      </p:sp>
      <p:grpSp>
        <p:nvGrpSpPr>
          <p:cNvPr id="33" name="Group 32"/>
          <p:cNvGrpSpPr/>
          <p:nvPr/>
        </p:nvGrpSpPr>
        <p:grpSpPr>
          <a:xfrm>
            <a:off x="7407343" y="730894"/>
            <a:ext cx="1235427" cy="143483"/>
            <a:chOff x="3462929" y="4029126"/>
            <a:chExt cx="1696889" cy="197077"/>
          </a:xfrm>
        </p:grpSpPr>
        <p:cxnSp>
          <p:nvCxnSpPr>
            <p:cNvPr id="35" name="Straight Connector 34"/>
            <p:cNvCxnSpPr>
              <a:endCxn id="4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49" name="Picture 2" descr="https://www.niem.gov/SiteAssets/Site%20Images/iepd-lifecycle.png"/>
          <p:cNvPicPr>
            <a:picLocks noGrp="1" noChangeAspect="1" noChangeArrowheads="1"/>
          </p:cNvPicPr>
          <p:nvPr>
            <p:ph sz="half" idx="4294967295"/>
          </p:nvPr>
        </p:nvPicPr>
        <p:blipFill>
          <a:blip r:embed="rId4" cstate="print"/>
          <a:srcRect/>
          <a:stretch>
            <a:fillRect/>
          </a:stretch>
        </p:blipFill>
        <p:spPr bwMode="auto">
          <a:xfrm>
            <a:off x="247328" y="2238537"/>
            <a:ext cx="2360687" cy="2360687"/>
          </a:xfrm>
          <a:prstGeom prst="rect">
            <a:avLst/>
          </a:prstGeom>
          <a:noFill/>
        </p:spPr>
      </p:pic>
      <p:sp>
        <p:nvSpPr>
          <p:cNvPr id="50" name="TextBox 49"/>
          <p:cNvSpPr txBox="1"/>
          <p:nvPr/>
        </p:nvSpPr>
        <p:spPr>
          <a:xfrm>
            <a:off x="4815250" y="1944742"/>
            <a:ext cx="2960433" cy="938719"/>
          </a:xfrm>
          <a:prstGeom prst="rect">
            <a:avLst/>
          </a:prstGeom>
          <a:noFill/>
        </p:spPr>
        <p:txBody>
          <a:bodyPr wrap="square" rtlCol="0">
            <a:spAutoFit/>
          </a:bodyPr>
          <a:lstStyle/>
          <a:p>
            <a:pPr marL="228600" indent="-228600" fontAlgn="auto">
              <a:spcBef>
                <a:spcPts val="0"/>
              </a:spcBef>
              <a:spcAft>
                <a:spcPts val="0"/>
              </a:spcAft>
              <a:buFont typeface="+mj-lt"/>
              <a:buAutoNum type="arabicPeriod"/>
              <a:defRPr/>
            </a:pPr>
            <a:r>
              <a:rPr lang="en-US" sz="1100" b="1" dirty="0" smtClean="0">
                <a:cs typeface="Arial" pitchFamily="34" charset="0"/>
              </a:rPr>
              <a:t>Discover Existing IEPDs</a:t>
            </a:r>
          </a:p>
          <a:p>
            <a:pPr marL="228600" indent="-228600" fontAlgn="auto">
              <a:spcBef>
                <a:spcPts val="0"/>
              </a:spcBef>
              <a:spcAft>
                <a:spcPts val="0"/>
              </a:spcAft>
              <a:buFont typeface="+mj-lt"/>
              <a:buAutoNum type="arabicPeriod"/>
              <a:defRPr/>
            </a:pPr>
            <a:r>
              <a:rPr lang="en-US" sz="1100" b="1" dirty="0" smtClean="0">
                <a:cs typeface="Arial" pitchFamily="34" charset="0"/>
              </a:rPr>
              <a:t>Review Documents</a:t>
            </a:r>
          </a:p>
          <a:p>
            <a:pPr marL="228600" indent="-228600" fontAlgn="auto">
              <a:spcBef>
                <a:spcPts val="0"/>
              </a:spcBef>
              <a:spcAft>
                <a:spcPts val="0"/>
              </a:spcAft>
              <a:buFont typeface="+mj-lt"/>
              <a:buAutoNum type="arabicPeriod"/>
              <a:defRPr/>
            </a:pPr>
            <a:r>
              <a:rPr lang="en-US" sz="1100" b="1" dirty="0" smtClean="0">
                <a:cs typeface="Arial" pitchFamily="34" charset="0"/>
              </a:rPr>
              <a:t>Conduct Stakeholder Interviews</a:t>
            </a:r>
          </a:p>
          <a:p>
            <a:pPr marL="228600" indent="-228600" fontAlgn="auto">
              <a:spcBef>
                <a:spcPts val="0"/>
              </a:spcBef>
              <a:spcAft>
                <a:spcPts val="0"/>
              </a:spcAft>
              <a:buFont typeface="+mj-lt"/>
              <a:buAutoNum type="arabicPeriod"/>
              <a:defRPr/>
            </a:pPr>
            <a:r>
              <a:rPr lang="en-US" sz="1100" b="1" dirty="0" smtClean="0">
                <a:cs typeface="Arial" pitchFamily="34" charset="0"/>
              </a:rPr>
              <a:t>Assess Resource Impacts</a:t>
            </a:r>
          </a:p>
          <a:p>
            <a:pPr marL="228600" indent="-228600" fontAlgn="auto">
              <a:spcBef>
                <a:spcPts val="0"/>
              </a:spcBef>
              <a:spcAft>
                <a:spcPts val="0"/>
              </a:spcAft>
              <a:buFont typeface="+mj-lt"/>
              <a:buAutoNum type="arabicPeriod"/>
              <a:defRPr/>
            </a:pPr>
            <a:r>
              <a:rPr lang="en-US" sz="1100" b="1" dirty="0" smtClean="0">
                <a:cs typeface="Arial" pitchFamily="34" charset="0"/>
              </a:rPr>
              <a:t>Create Business Scenarios</a:t>
            </a:r>
            <a:endParaRPr lang="en-US" sz="1100" b="1" dirty="0"/>
          </a:p>
        </p:txBody>
      </p:sp>
      <p:sp>
        <p:nvSpPr>
          <p:cNvPr id="51" name="TextBox 50"/>
          <p:cNvSpPr txBox="1"/>
          <p:nvPr/>
        </p:nvSpPr>
        <p:spPr>
          <a:xfrm>
            <a:off x="4815250" y="3146772"/>
            <a:ext cx="2960433" cy="461665"/>
          </a:xfrm>
          <a:prstGeom prst="rect">
            <a:avLst/>
          </a:prstGeom>
          <a:noFill/>
        </p:spPr>
        <p:txBody>
          <a:bodyPr wrap="square" rtlCol="0">
            <a:spAutoFit/>
          </a:bodyPr>
          <a:lstStyle/>
          <a:p>
            <a:pPr marL="228600" indent="-228600" eaLnBrk="1" hangingPunct="1">
              <a:buFont typeface="+mj-lt"/>
              <a:buAutoNum type="arabicPeriod" startAt="5"/>
            </a:pPr>
            <a:r>
              <a:rPr lang="en-US" sz="1200" b="1" dirty="0" smtClean="0"/>
              <a:t>Business Rules</a:t>
            </a:r>
          </a:p>
          <a:p>
            <a:pPr marL="228600" indent="-228600" eaLnBrk="1" hangingPunct="1">
              <a:buFont typeface="+mj-lt"/>
              <a:buAutoNum type="arabicPeriod" startAt="5"/>
            </a:pPr>
            <a:r>
              <a:rPr lang="en-US" sz="1200" b="1" dirty="0" smtClean="0"/>
              <a:t>Business Requirements</a:t>
            </a:r>
            <a:endParaRPr lang="en-US" sz="1200" b="1" dirty="0"/>
          </a:p>
        </p:txBody>
      </p:sp>
      <p:sp>
        <p:nvSpPr>
          <p:cNvPr id="52" name="TextBox 51"/>
          <p:cNvSpPr txBox="1"/>
          <p:nvPr/>
        </p:nvSpPr>
        <p:spPr>
          <a:xfrm>
            <a:off x="4815250" y="4142932"/>
            <a:ext cx="2960433" cy="276999"/>
          </a:xfrm>
          <a:prstGeom prst="rect">
            <a:avLst/>
          </a:prstGeom>
          <a:noFill/>
        </p:spPr>
        <p:txBody>
          <a:bodyPr wrap="square" rtlCol="0">
            <a:spAutoFit/>
          </a:bodyPr>
          <a:lstStyle/>
          <a:p>
            <a:pPr marL="228600" indent="-228600" eaLnBrk="1" hangingPunct="1">
              <a:buFont typeface="+mj-lt"/>
              <a:buAutoNum type="arabicPeriod" startAt="7"/>
            </a:pPr>
            <a:r>
              <a:rPr lang="en-US" sz="1200" b="1"/>
              <a:t>Create Exchange Content Model</a:t>
            </a:r>
          </a:p>
        </p:txBody>
      </p:sp>
      <p:sp>
        <p:nvSpPr>
          <p:cNvPr id="7" name="Rectangle 6"/>
          <p:cNvSpPr/>
          <p:nvPr/>
        </p:nvSpPr>
        <p:spPr>
          <a:xfrm>
            <a:off x="2751124" y="1499054"/>
            <a:ext cx="1775584" cy="369332"/>
          </a:xfrm>
          <a:prstGeom prst="rect">
            <a:avLst/>
          </a:prstGeom>
        </p:spPr>
        <p:txBody>
          <a:bodyPr wrap="none">
            <a:spAutoFit/>
          </a:bodyPr>
          <a:lstStyle/>
          <a:p>
            <a:pPr eaLnBrk="1" hangingPunct="1"/>
            <a:r>
              <a:rPr lang="en-US" b="1">
                <a:solidFill>
                  <a:schemeClr val="tx2"/>
                </a:solidFill>
              </a:rPr>
              <a:t>IEPD Lifecycle</a:t>
            </a:r>
          </a:p>
        </p:txBody>
      </p:sp>
    </p:spTree>
    <p:extLst>
      <p:ext uri="{BB962C8B-B14F-4D97-AF65-F5344CB8AC3E}">
        <p14:creationId xmlns:p14="http://schemas.microsoft.com/office/powerpoint/2010/main" val="369546266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1: </a:t>
            </a:r>
            <a:r>
              <a:rPr lang="en-US" b="0" dirty="0" smtClean="0"/>
              <a:t>summary</a:t>
            </a:r>
            <a:r>
              <a:rPr lang="en-US" dirty="0" smtClean="0"/>
              <a:t> </a:t>
            </a:r>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14</a:t>
            </a:fld>
            <a:endParaRPr lang="en-US" dirty="0"/>
          </a:p>
        </p:txBody>
      </p:sp>
      <p:sp>
        <p:nvSpPr>
          <p:cNvPr id="5" name="Content Placeholder 2"/>
          <p:cNvSpPr txBox="1">
            <a:spLocks/>
          </p:cNvSpPr>
          <p:nvPr/>
        </p:nvSpPr>
        <p:spPr>
          <a:xfrm>
            <a:off x="324069" y="1435100"/>
            <a:ext cx="8362731" cy="45847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3600"/>
              </a:spcAft>
              <a:buNone/>
            </a:pPr>
            <a:r>
              <a:rPr lang="en-US" sz="2600" b="1" dirty="0">
                <a:solidFill>
                  <a:srgbClr val="1F497D"/>
                </a:solidFill>
              </a:rPr>
              <a:t>You have completed Module 1: Concept Refresh</a:t>
            </a:r>
          </a:p>
          <a:p>
            <a:pPr marL="0" indent="0">
              <a:spcBef>
                <a:spcPts val="0"/>
              </a:spcBef>
              <a:spcAft>
                <a:spcPts val="1800"/>
              </a:spcAft>
              <a:buNone/>
            </a:pPr>
            <a:r>
              <a:rPr lang="en-US" b="1" dirty="0">
                <a:solidFill>
                  <a:srgbClr val="1F497D"/>
                </a:solidFill>
              </a:rPr>
              <a:t>You should now be able to:</a:t>
            </a:r>
          </a:p>
          <a:p>
            <a:pPr marL="800100" lvl="1" indent="-342900">
              <a:buFont typeface="Arial" pitchFamily="34" charset="0"/>
              <a:buChar char="•"/>
            </a:pPr>
            <a:r>
              <a:rPr lang="en-US" dirty="0">
                <a:solidFill>
                  <a:schemeClr val="tx1">
                    <a:lumMod val="75000"/>
                  </a:schemeClr>
                </a:solidFill>
              </a:rPr>
              <a:t>Define NIEM and how it works</a:t>
            </a:r>
          </a:p>
          <a:p>
            <a:pPr marL="800100" lvl="1" indent="-342900">
              <a:buFont typeface="Arial" pitchFamily="34" charset="0"/>
              <a:buChar char="•"/>
            </a:pPr>
            <a:r>
              <a:rPr lang="en-US" dirty="0">
                <a:solidFill>
                  <a:schemeClr val="tx1">
                    <a:lumMod val="75000"/>
                  </a:schemeClr>
                </a:solidFill>
              </a:rPr>
              <a:t>Define an IEPD</a:t>
            </a:r>
          </a:p>
          <a:p>
            <a:pPr marL="800100" lvl="1" indent="-342900">
              <a:buFont typeface="Arial" pitchFamily="34" charset="0"/>
              <a:buChar char="•"/>
            </a:pPr>
            <a:r>
              <a:rPr lang="en-US" dirty="0">
                <a:solidFill>
                  <a:schemeClr val="tx1">
                    <a:lumMod val="75000"/>
                  </a:schemeClr>
                </a:solidFill>
              </a:rPr>
              <a:t>Identify some of the benefits of NIEM</a:t>
            </a:r>
          </a:p>
          <a:p>
            <a:pPr marL="800100" lvl="1" indent="-342900">
              <a:buFont typeface="Arial" pitchFamily="34" charset="0"/>
              <a:buChar char="•"/>
            </a:pPr>
            <a:r>
              <a:rPr lang="en-US" dirty="0">
                <a:solidFill>
                  <a:schemeClr val="tx1">
                    <a:lumMod val="75000"/>
                  </a:schemeClr>
                </a:solidFill>
              </a:rPr>
              <a:t>Summarize each phase of the NIEM Information Exchange (IEPD) Development Lifecycle </a:t>
            </a:r>
          </a:p>
        </p:txBody>
      </p:sp>
      <p:cxnSp>
        <p:nvCxnSpPr>
          <p:cNvPr id="6" name="Straight Connector 5"/>
          <p:cNvCxnSpPr/>
          <p:nvPr/>
        </p:nvCxnSpPr>
        <p:spPr>
          <a:xfrm>
            <a:off x="412969" y="216883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15660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8F58EE9-9E0B-4342-937B-49388987DDAD}" type="slidenum">
              <a:rPr lang="en-US" smtClean="0"/>
              <a:t>15</a:t>
            </a:fld>
            <a:endParaRPr lang="en-US"/>
          </a:p>
        </p:txBody>
      </p:sp>
      <p:sp>
        <p:nvSpPr>
          <p:cNvPr id="5" name="Title 1"/>
          <p:cNvSpPr>
            <a:spLocks noGrp="1"/>
          </p:cNvSpPr>
          <p:nvPr>
            <p:ph type="title"/>
          </p:nvPr>
        </p:nvSpPr>
        <p:spPr>
          <a:xfrm>
            <a:off x="0" y="2707730"/>
            <a:ext cx="9144000" cy="892061"/>
          </a:xfrm>
        </p:spPr>
        <p:txBody>
          <a:bodyPr/>
          <a:lstStyle/>
          <a:p>
            <a:r>
              <a:rPr lang="en-US" dirty="0" smtClean="0"/>
              <a:t>Scenario Planning</a:t>
            </a:r>
            <a:endParaRPr lang="en-US" dirty="0"/>
          </a:p>
        </p:txBody>
      </p:sp>
      <p:cxnSp>
        <p:nvCxnSpPr>
          <p:cNvPr id="7" name="Straight Connector 6"/>
          <p:cNvCxnSpPr/>
          <p:nvPr/>
        </p:nvCxnSpPr>
        <p:spPr>
          <a:xfrm>
            <a:off x="1047750" y="2568896"/>
            <a:ext cx="7127875"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7167149" y="295879"/>
            <a:ext cx="1736872" cy="773588"/>
            <a:chOff x="7167149" y="295879"/>
            <a:chExt cx="1736872" cy="773588"/>
          </a:xfrm>
        </p:grpSpPr>
        <p:grpSp>
          <p:nvGrpSpPr>
            <p:cNvPr id="10" name="Group 9"/>
            <p:cNvGrpSpPr/>
            <p:nvPr/>
          </p:nvGrpSpPr>
          <p:grpSpPr>
            <a:xfrm>
              <a:off x="7344762" y="616679"/>
              <a:ext cx="1381647" cy="160464"/>
              <a:chOff x="3262391" y="4029126"/>
              <a:chExt cx="1696900" cy="197077"/>
            </a:xfrm>
          </p:grpSpPr>
          <p:cxnSp>
            <p:nvCxnSpPr>
              <p:cNvPr id="13" name="Straight Connector 12"/>
              <p:cNvCxnSpPr/>
              <p:nvPr/>
            </p:nvCxnSpPr>
            <p:spPr>
              <a:xfrm>
                <a:off x="3363310" y="4127664"/>
                <a:ext cx="1524000"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262391" y="4029126"/>
                <a:ext cx="197077"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634611" y="4029126"/>
                <a:ext cx="197077"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01777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38999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76221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7167149"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12" name="TextBox 11"/>
            <p:cNvSpPr txBox="1"/>
            <p:nvPr/>
          </p:nvSpPr>
          <p:spPr>
            <a:xfrm>
              <a:off x="7167149"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20% complete</a:t>
              </a:r>
            </a:p>
          </p:txBody>
        </p:sp>
      </p:grpSp>
      <p:cxnSp>
        <p:nvCxnSpPr>
          <p:cNvPr id="19" name="Straight Connector 18"/>
          <p:cNvCxnSpPr/>
          <p:nvPr/>
        </p:nvCxnSpPr>
        <p:spPr>
          <a:xfrm>
            <a:off x="1047750" y="3791271"/>
            <a:ext cx="7127875"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2"/>
          <p:cNvSpPr>
            <a:spLocks noGrp="1"/>
          </p:cNvSpPr>
          <p:nvPr>
            <p:ph type="title"/>
          </p:nvPr>
        </p:nvSpPr>
        <p:spPr>
          <a:ln/>
        </p:spPr>
        <p:txBody>
          <a:bodyPr>
            <a:normAutofit/>
          </a:bodyPr>
          <a:lstStyle/>
          <a:p>
            <a:pPr eaLnBrk="1" hangingPunct="1"/>
            <a:r>
              <a:rPr lang="en-US">
                <a:latin typeface="Arial" charset="0"/>
                <a:cs typeface="Arial" charset="0"/>
              </a:rPr>
              <a:t>Learning Objectives</a:t>
            </a:r>
          </a:p>
        </p:txBody>
      </p:sp>
      <p:sp>
        <p:nvSpPr>
          <p:cNvPr id="3" name="Slide Number Placeholder 2"/>
          <p:cNvSpPr>
            <a:spLocks noGrp="1"/>
          </p:cNvSpPr>
          <p:nvPr>
            <p:ph type="sldNum" sz="quarter" idx="10"/>
          </p:nvPr>
        </p:nvSpPr>
        <p:spPr/>
        <p:txBody>
          <a:bodyPr/>
          <a:lstStyle/>
          <a:p>
            <a:fld id="{6E6030FC-FB78-5E4D-92EA-5D9433591EA9}" type="slidenum">
              <a:rPr lang="en-US" smtClean="0"/>
              <a:pPr/>
              <a:t>16</a:t>
            </a:fld>
            <a:endParaRPr lang="en-US" dirty="0"/>
          </a:p>
        </p:txBody>
      </p:sp>
      <p:grpSp>
        <p:nvGrpSpPr>
          <p:cNvPr id="17" name="Group 16"/>
          <p:cNvGrpSpPr/>
          <p:nvPr/>
        </p:nvGrpSpPr>
        <p:grpSpPr>
          <a:xfrm>
            <a:off x="7407343" y="730894"/>
            <a:ext cx="1235427" cy="143483"/>
            <a:chOff x="3462929" y="4029126"/>
            <a:chExt cx="1696889" cy="197077"/>
          </a:xfrm>
        </p:grpSpPr>
        <p:cxnSp>
          <p:nvCxnSpPr>
            <p:cNvPr id="18" name="Straight Connector 17"/>
            <p:cNvCxnSpPr>
              <a:endCxn id="2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3" name="Content Placeholder 2"/>
          <p:cNvSpPr txBox="1">
            <a:spLocks/>
          </p:cNvSpPr>
          <p:nvPr/>
        </p:nvSpPr>
        <p:spPr>
          <a:xfrm>
            <a:off x="324069" y="1435100"/>
            <a:ext cx="8362731" cy="45847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3600"/>
              </a:spcAft>
              <a:buNone/>
            </a:pPr>
            <a:r>
              <a:rPr lang="en-US" sz="2600" b="1" dirty="0">
                <a:solidFill>
                  <a:srgbClr val="1F497D"/>
                </a:solidFill>
              </a:rPr>
              <a:t>Welcome to Module 2: Scenario Planning</a:t>
            </a:r>
          </a:p>
          <a:p>
            <a:pPr marL="0" indent="0">
              <a:spcAft>
                <a:spcPts val="1200"/>
              </a:spcAft>
              <a:buNone/>
            </a:pPr>
            <a:r>
              <a:rPr lang="en-US" b="1" dirty="0" smtClean="0">
                <a:solidFill>
                  <a:srgbClr val="1F497D"/>
                </a:solidFill>
              </a:rPr>
              <a:t>At the end of this module, you’ll be able to:</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Explain the benefits of aligning existing exchanges to NIEM</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Identify the elements of a Use Case diagram</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Describe the elements in a Business Process diagram</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Explain how to develop a Sequence diagram</a:t>
            </a:r>
          </a:p>
        </p:txBody>
      </p:sp>
      <p:cxnSp>
        <p:nvCxnSpPr>
          <p:cNvPr id="14" name="Straight Connector 13"/>
          <p:cNvCxnSpPr/>
          <p:nvPr/>
        </p:nvCxnSpPr>
        <p:spPr>
          <a:xfrm>
            <a:off x="412969" y="216883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itle 2"/>
          <p:cNvSpPr>
            <a:spLocks noGrp="1"/>
          </p:cNvSpPr>
          <p:nvPr>
            <p:ph type="title"/>
          </p:nvPr>
        </p:nvSpPr>
        <p:spPr>
          <a:ln/>
        </p:spPr>
        <p:txBody>
          <a:bodyPr>
            <a:normAutofit/>
          </a:bodyPr>
          <a:lstStyle/>
          <a:p>
            <a:pPr eaLnBrk="1" hangingPunct="1"/>
            <a:r>
              <a:rPr lang="en-US">
                <a:latin typeface="Arial" charset="0"/>
                <a:cs typeface="Arial" charset="0"/>
              </a:rPr>
              <a:t>Discover Existing IEPDs</a:t>
            </a:r>
          </a:p>
        </p:txBody>
      </p:sp>
      <p:sp>
        <p:nvSpPr>
          <p:cNvPr id="77826" name="Content Placeholder 1"/>
          <p:cNvSpPr>
            <a:spLocks noGrp="1"/>
          </p:cNvSpPr>
          <p:nvPr>
            <p:ph idx="1"/>
          </p:nvPr>
        </p:nvSpPr>
        <p:spPr/>
        <p:txBody>
          <a:bodyPr/>
          <a:lstStyle/>
          <a:p>
            <a:pPr marL="0" lvl="1" indent="0">
              <a:buFont typeface="Arial" charset="0"/>
              <a:buNone/>
            </a:pPr>
            <a:r>
              <a:rPr lang="en-US" b="1" dirty="0" smtClean="0">
                <a:solidFill>
                  <a:schemeClr val="tx2"/>
                </a:solidFill>
                <a:latin typeface="Arial" charset="0"/>
                <a:cs typeface="Arial" charset="0"/>
              </a:rPr>
              <a:t>The first step in developing information exchanges </a:t>
            </a:r>
            <a:r>
              <a:rPr lang="en-US" dirty="0" smtClean="0">
                <a:latin typeface="Arial" charset="0"/>
                <a:cs typeface="Arial" charset="0"/>
              </a:rPr>
              <a:t>is to identify existing exchanges, which may be similar to the information exchange being developed. To identify existing exchanges, practitioners should search online IEPD repositories or leverage the NIEM community.</a:t>
            </a:r>
            <a:endParaRPr lang="en-US" dirty="0">
              <a:latin typeface="Arial" charset="0"/>
              <a:cs typeface="Arial" charset="0"/>
            </a:endParaRPr>
          </a:p>
        </p:txBody>
      </p:sp>
      <p:sp>
        <p:nvSpPr>
          <p:cNvPr id="77829" name="SHP_230"/>
          <p:cNvSpPr>
            <a:spLocks noChangeArrowheads="1"/>
          </p:cNvSpPr>
          <p:nvPr/>
        </p:nvSpPr>
        <p:spPr bwMode="invGray">
          <a:xfrm>
            <a:off x="-269875" y="2779712"/>
            <a:ext cx="40036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algn="ctr">
              <a:lnSpc>
                <a:spcPct val="106000"/>
              </a:lnSpc>
              <a:spcBef>
                <a:spcPct val="40000"/>
              </a:spcBef>
              <a:buClr>
                <a:schemeClr val="tx1"/>
              </a:buClr>
              <a:buSzPct val="80000"/>
              <a:buFont typeface="Wingdings" charset="0"/>
              <a:buNone/>
            </a:pPr>
            <a:r>
              <a:rPr lang="en-US" sz="2400" b="1">
                <a:solidFill>
                  <a:schemeClr val="tx2"/>
                </a:solidFill>
              </a:rPr>
              <a:t>Repositories</a:t>
            </a:r>
          </a:p>
        </p:txBody>
      </p:sp>
      <p:sp>
        <p:nvSpPr>
          <p:cNvPr id="77830" name="SHP_232"/>
          <p:cNvSpPr>
            <a:spLocks noChangeArrowheads="1"/>
          </p:cNvSpPr>
          <p:nvPr/>
        </p:nvSpPr>
        <p:spPr bwMode="invGray">
          <a:xfrm>
            <a:off x="4232231" y="2779712"/>
            <a:ext cx="40036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algn="ctr">
              <a:lnSpc>
                <a:spcPct val="106000"/>
              </a:lnSpc>
              <a:spcBef>
                <a:spcPct val="40000"/>
              </a:spcBef>
              <a:buClr>
                <a:schemeClr val="tx1"/>
              </a:buClr>
              <a:buSzPct val="80000"/>
              <a:buFont typeface="Wingdings" charset="0"/>
              <a:buNone/>
            </a:pPr>
            <a:r>
              <a:rPr lang="en-US" sz="2400" b="1">
                <a:solidFill>
                  <a:srgbClr val="1F497D"/>
                </a:solidFill>
              </a:rPr>
              <a:t>Community</a:t>
            </a:r>
          </a:p>
        </p:txBody>
      </p:sp>
      <p:sp>
        <p:nvSpPr>
          <p:cNvPr id="2" name="Slide Number Placeholder 1"/>
          <p:cNvSpPr>
            <a:spLocks noGrp="1"/>
          </p:cNvSpPr>
          <p:nvPr>
            <p:ph type="sldNum" sz="quarter" idx="10"/>
          </p:nvPr>
        </p:nvSpPr>
        <p:spPr/>
        <p:txBody>
          <a:bodyPr/>
          <a:lstStyle/>
          <a:p>
            <a:fld id="{6E6030FC-FB78-5E4D-92EA-5D9433591EA9}" type="slidenum">
              <a:rPr lang="en-US" smtClean="0"/>
              <a:pPr/>
              <a:t>17</a:t>
            </a:fld>
            <a:endParaRPr lang="en-US" dirty="0"/>
          </a:p>
        </p:txBody>
      </p:sp>
      <p:grpSp>
        <p:nvGrpSpPr>
          <p:cNvPr id="25" name="Group 24"/>
          <p:cNvGrpSpPr/>
          <p:nvPr/>
        </p:nvGrpSpPr>
        <p:grpSpPr>
          <a:xfrm>
            <a:off x="7407343" y="730894"/>
            <a:ext cx="1235427" cy="143483"/>
            <a:chOff x="3462929" y="4029126"/>
            <a:chExt cx="1696889" cy="197077"/>
          </a:xfrm>
        </p:grpSpPr>
        <p:cxnSp>
          <p:nvCxnSpPr>
            <p:cNvPr id="26" name="Straight Connector 25"/>
            <p:cNvCxnSpPr>
              <a:endCxn id="31"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3" name="Picture 2" descr="IEPD_repository.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8637" y="3429000"/>
            <a:ext cx="2406650" cy="2078011"/>
          </a:xfrm>
          <a:prstGeom prst="rect">
            <a:avLst/>
          </a:prstGeom>
        </p:spPr>
      </p:pic>
      <p:pic>
        <p:nvPicPr>
          <p:cNvPr id="4" name="Picture 3" descr="IEPD_community.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657600" y="3505200"/>
            <a:ext cx="5152936" cy="178293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itle 2"/>
          <p:cNvSpPr>
            <a:spLocks noGrp="1"/>
          </p:cNvSpPr>
          <p:nvPr>
            <p:ph type="title"/>
          </p:nvPr>
        </p:nvSpPr>
        <p:spPr/>
        <p:txBody>
          <a:bodyPr/>
          <a:lstStyle/>
          <a:p>
            <a:r>
              <a:rPr lang="en-US">
                <a:latin typeface="Arial" charset="0"/>
                <a:cs typeface="Arial" charset="0"/>
              </a:rPr>
              <a:t>IEPD Repositories</a:t>
            </a:r>
          </a:p>
        </p:txBody>
      </p:sp>
      <p:sp>
        <p:nvSpPr>
          <p:cNvPr id="2" name="Text Placeholder 1"/>
          <p:cNvSpPr>
            <a:spLocks noGrp="1"/>
          </p:cNvSpPr>
          <p:nvPr>
            <p:ph idx="1"/>
          </p:nvPr>
        </p:nvSpPr>
        <p:spPr>
          <a:xfrm>
            <a:off x="324069" y="1122947"/>
            <a:ext cx="5086131" cy="4598737"/>
          </a:xfrm>
        </p:spPr>
        <p:txBody>
          <a:bodyPr>
            <a:normAutofit/>
          </a:bodyPr>
          <a:lstStyle/>
          <a:p>
            <a:pPr marL="0" indent="0" eaLnBrk="1" hangingPunct="1">
              <a:spcBef>
                <a:spcPct val="0"/>
              </a:spcBef>
              <a:spcAft>
                <a:spcPts val="600"/>
              </a:spcAft>
              <a:buFont typeface="Wingdings" charset="0"/>
              <a:buNone/>
            </a:pPr>
            <a:r>
              <a:rPr lang="en-US" sz="2000" b="1" dirty="0">
                <a:solidFill>
                  <a:srgbClr val="1F497D"/>
                </a:solidFill>
                <a:latin typeface="Arial" charset="0"/>
                <a:cs typeface="Arial" charset="0"/>
              </a:rPr>
              <a:t>IEPD Repositories are online systems used to store IEPDs and enable search, </a:t>
            </a:r>
            <a:r>
              <a:rPr lang="en-US" sz="2000" b="1" dirty="0" smtClean="0">
                <a:solidFill>
                  <a:srgbClr val="1F497D"/>
                </a:solidFill>
                <a:latin typeface="Arial" charset="0"/>
                <a:cs typeface="Arial" charset="0"/>
              </a:rPr>
              <a:t>discovery, </a:t>
            </a:r>
            <a:r>
              <a:rPr lang="en-US" sz="2000" b="1" dirty="0">
                <a:solidFill>
                  <a:srgbClr val="1F497D"/>
                </a:solidFill>
                <a:latin typeface="Arial" charset="0"/>
                <a:cs typeface="Arial" charset="0"/>
              </a:rPr>
              <a:t>and reuse of IEPDs</a:t>
            </a:r>
          </a:p>
          <a:p>
            <a:pPr marL="342900" indent="-342900">
              <a:spcBef>
                <a:spcPts val="675"/>
              </a:spcBef>
              <a:spcAft>
                <a:spcPts val="0"/>
              </a:spcAft>
              <a:buFont typeface="Arial"/>
              <a:buChar char="•"/>
            </a:pPr>
            <a:r>
              <a:rPr lang="en-US" sz="1600" dirty="0">
                <a:solidFill>
                  <a:schemeClr val="tx1"/>
                </a:solidFill>
                <a:latin typeface="Arial" charset="0"/>
                <a:cs typeface="Arial" charset="0"/>
              </a:rPr>
              <a:t>Publish an IEPD to all repositories that are relevant to the exchange; the more exposure the better</a:t>
            </a:r>
          </a:p>
          <a:p>
            <a:pPr marL="342900" indent="-342900">
              <a:spcBef>
                <a:spcPts val="675"/>
              </a:spcBef>
              <a:spcAft>
                <a:spcPts val="0"/>
              </a:spcAft>
              <a:buFont typeface="Arial"/>
              <a:buChar char="•"/>
            </a:pPr>
            <a:r>
              <a:rPr lang="en-US" sz="1600" dirty="0">
                <a:solidFill>
                  <a:schemeClr val="tx1"/>
                </a:solidFill>
                <a:latin typeface="Arial" charset="0"/>
                <a:cs typeface="Arial" charset="0"/>
              </a:rPr>
              <a:t>If an organization is developing a significant number of IEPDs, the development of a </a:t>
            </a:r>
            <a:r>
              <a:rPr lang="ja-JP" altLang="en-US" sz="1600" dirty="0">
                <a:solidFill>
                  <a:schemeClr val="tx1"/>
                </a:solidFill>
                <a:latin typeface="Arial" charset="0"/>
                <a:cs typeface="Arial" charset="0"/>
              </a:rPr>
              <a:t>“</a:t>
            </a:r>
            <a:r>
              <a:rPr lang="en-US" sz="1600" dirty="0">
                <a:solidFill>
                  <a:schemeClr val="tx1"/>
                </a:solidFill>
                <a:latin typeface="Arial" charset="0"/>
                <a:cs typeface="Arial" charset="0"/>
              </a:rPr>
              <a:t>local</a:t>
            </a:r>
            <a:r>
              <a:rPr lang="ja-JP" altLang="en-US" sz="1600" dirty="0">
                <a:solidFill>
                  <a:schemeClr val="tx1"/>
                </a:solidFill>
                <a:latin typeface="Arial" charset="0"/>
                <a:cs typeface="Arial" charset="0"/>
              </a:rPr>
              <a:t>”</a:t>
            </a:r>
            <a:r>
              <a:rPr lang="en-US" sz="1600" dirty="0">
                <a:solidFill>
                  <a:schemeClr val="tx1"/>
                </a:solidFill>
                <a:latin typeface="Arial" charset="0"/>
                <a:cs typeface="Arial" charset="0"/>
              </a:rPr>
              <a:t> repository may add significant value</a:t>
            </a:r>
          </a:p>
          <a:p>
            <a:pPr marL="342900" indent="-342900">
              <a:spcBef>
                <a:spcPts val="675"/>
              </a:spcBef>
              <a:spcAft>
                <a:spcPts val="0"/>
              </a:spcAft>
              <a:buFont typeface="Arial"/>
              <a:buChar char="•"/>
            </a:pPr>
            <a:r>
              <a:rPr lang="en-US" sz="1600" dirty="0">
                <a:solidFill>
                  <a:schemeClr val="tx1"/>
                </a:solidFill>
                <a:latin typeface="Arial" charset="0"/>
                <a:cs typeface="Arial" charset="0"/>
              </a:rPr>
              <a:t>Repositories do not have to be limited to IEPDs; other systems integration artifacts can be included if relevant to the exchange</a:t>
            </a:r>
          </a:p>
          <a:p>
            <a:pPr marL="342900" indent="-342900">
              <a:spcBef>
                <a:spcPts val="675"/>
              </a:spcBef>
              <a:spcAft>
                <a:spcPts val="0"/>
              </a:spcAft>
              <a:buFont typeface="Arial"/>
              <a:buChar char="•"/>
            </a:pPr>
            <a:r>
              <a:rPr lang="en-US" sz="1600" dirty="0">
                <a:solidFill>
                  <a:schemeClr val="tx1"/>
                </a:solidFill>
                <a:latin typeface="Arial" charset="0"/>
                <a:cs typeface="Arial" charset="0"/>
              </a:rPr>
              <a:t>If the IEPD is being developed based on a Grant, the publication to a repository may be a </a:t>
            </a:r>
            <a:r>
              <a:rPr lang="en-US" sz="1600" b="1" dirty="0">
                <a:solidFill>
                  <a:schemeClr val="tx2"/>
                </a:solidFill>
                <a:latin typeface="Arial" charset="0"/>
                <a:cs typeface="Arial" charset="0"/>
              </a:rPr>
              <a:t>REQUIRED</a:t>
            </a:r>
            <a:r>
              <a:rPr lang="en-US" sz="1600" b="1" dirty="0">
                <a:latin typeface="Arial" charset="0"/>
                <a:cs typeface="Arial" charset="0"/>
              </a:rPr>
              <a:t> </a:t>
            </a:r>
            <a:r>
              <a:rPr lang="en-US" sz="1600" dirty="0">
                <a:solidFill>
                  <a:srgbClr val="686868"/>
                </a:solidFill>
                <a:latin typeface="Arial" charset="0"/>
                <a:cs typeface="Arial" charset="0"/>
              </a:rPr>
              <a:t>step</a:t>
            </a:r>
          </a:p>
          <a:p>
            <a:pPr marL="342900" indent="-342900" eaLnBrk="1" hangingPunct="1">
              <a:spcBef>
                <a:spcPct val="0"/>
              </a:spcBef>
              <a:spcAft>
                <a:spcPts val="600"/>
              </a:spcAft>
              <a:buFont typeface="Arial"/>
              <a:buChar char="•"/>
            </a:pPr>
            <a:endParaRPr lang="en-US" sz="2000" dirty="0">
              <a:latin typeface="Arial" charset="0"/>
              <a:cs typeface="Arial" charset="0"/>
            </a:endParaRPr>
          </a:p>
          <a:p>
            <a:pPr marL="342900" indent="-342900" eaLnBrk="1" hangingPunct="1">
              <a:spcBef>
                <a:spcPct val="0"/>
              </a:spcBef>
              <a:spcAft>
                <a:spcPts val="600"/>
              </a:spcAft>
              <a:buFont typeface="Arial"/>
              <a:buChar char="•"/>
            </a:pPr>
            <a:endParaRPr lang="en-US" sz="2000" dirty="0">
              <a:latin typeface="Arial" charset="0"/>
              <a:cs typeface="Arial" charset="0"/>
            </a:endParaRPr>
          </a:p>
        </p:txBody>
      </p:sp>
      <p:grpSp>
        <p:nvGrpSpPr>
          <p:cNvPr id="10" name="Group 9"/>
          <p:cNvGrpSpPr/>
          <p:nvPr/>
        </p:nvGrpSpPr>
        <p:grpSpPr>
          <a:xfrm>
            <a:off x="7407343" y="730894"/>
            <a:ext cx="1235427" cy="143483"/>
            <a:chOff x="3462929" y="4029126"/>
            <a:chExt cx="1696889" cy="197077"/>
          </a:xfrm>
        </p:grpSpPr>
        <p:cxnSp>
          <p:nvCxnSpPr>
            <p:cNvPr id="11" name="Straight Connector 10"/>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4" name="Picture 3" descr="IEPD_repository_no name.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793" y="1371600"/>
            <a:ext cx="2527300" cy="1980426"/>
          </a:xfrm>
          <a:prstGeom prst="rect">
            <a:avLst/>
          </a:prstGeom>
        </p:spPr>
      </p:pic>
      <p:cxnSp>
        <p:nvCxnSpPr>
          <p:cNvPr id="22" name="Straight Connector 21"/>
          <p:cNvCxnSpPr/>
          <p:nvPr/>
        </p:nvCxnSpPr>
        <p:spPr>
          <a:xfrm>
            <a:off x="5715000" y="1295400"/>
            <a:ext cx="0" cy="4588313"/>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172200" y="3581400"/>
            <a:ext cx="2895600" cy="1981200"/>
          </a:xfrm>
          <a:prstGeom prst="rect">
            <a:avLst/>
          </a:prstGeom>
        </p:spPr>
        <p:txBody>
          <a:bodyPr vert="horz" wrap="square" lIns="91440" tIns="45720" rIns="91440" bIns="45720" rtlCol="0">
            <a:normAutofit/>
          </a:bodyPr>
          <a:lstStyle/>
          <a:p>
            <a:pPr>
              <a:spcAft>
                <a:spcPts val="600"/>
              </a:spcAft>
            </a:pPr>
            <a:r>
              <a:rPr lang="en-US" sz="2000" b="1" dirty="0">
                <a:solidFill>
                  <a:srgbClr val="1F497D"/>
                </a:solidFill>
              </a:rPr>
              <a:t>Available IEPD Repositories:</a:t>
            </a:r>
            <a:endParaRPr lang="en-US" sz="2000" b="0" dirty="0" smtClean="0">
              <a:latin typeface="Arial"/>
              <a:cs typeface="Arial"/>
            </a:endParaRPr>
          </a:p>
          <a:p>
            <a:pPr marL="285750" indent="-285750" algn="l">
              <a:spcAft>
                <a:spcPts val="600"/>
              </a:spcAft>
              <a:buFont typeface="Arial"/>
              <a:buChar char="•"/>
            </a:pPr>
            <a:r>
              <a:rPr lang="en-US" sz="1600" dirty="0" smtClean="0">
                <a:latin typeface="Arial"/>
                <a:cs typeface="Arial"/>
              </a:rPr>
              <a:t>Your Organization’s Internal Exchange Repository </a:t>
            </a:r>
            <a:endParaRPr lang="en-US" sz="1600" b="0" dirty="0" smtClean="0">
              <a:latin typeface="Arial"/>
              <a:cs typeface="Arial"/>
            </a:endParaRPr>
          </a:p>
          <a:p>
            <a:pPr marL="285750" indent="-285750" algn="l">
              <a:spcAft>
                <a:spcPts val="600"/>
              </a:spcAft>
              <a:buFont typeface="Arial"/>
              <a:buChar char="•"/>
            </a:pPr>
            <a:r>
              <a:rPr lang="en-US" sz="1600" dirty="0">
                <a:latin typeface="Arial"/>
                <a:cs typeface="Arial"/>
              </a:rPr>
              <a:t>IEPD </a:t>
            </a:r>
            <a:r>
              <a:rPr lang="en-US" sz="1600" dirty="0" smtClean="0">
                <a:latin typeface="Arial"/>
                <a:cs typeface="Arial"/>
              </a:rPr>
              <a:t>Clearinghouse</a:t>
            </a:r>
            <a:endParaRPr lang="en-US" sz="1600" dirty="0">
              <a:latin typeface="Arial"/>
              <a:cs typeface="Arial"/>
            </a:endParaRPr>
          </a:p>
        </p:txBody>
      </p:sp>
      <p:sp>
        <p:nvSpPr>
          <p:cNvPr id="3" name="Slide Number Placeholder 2"/>
          <p:cNvSpPr>
            <a:spLocks noGrp="1"/>
          </p:cNvSpPr>
          <p:nvPr>
            <p:ph type="sldNum" sz="quarter" idx="10"/>
          </p:nvPr>
        </p:nvSpPr>
        <p:spPr/>
        <p:txBody>
          <a:bodyPr/>
          <a:lstStyle/>
          <a:p>
            <a:fld id="{6E6030FC-FB78-5E4D-92EA-5D9433591EA9}" type="slidenum">
              <a:rPr lang="en-US" smtClean="0"/>
              <a:pPr/>
              <a:t>18</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2"/>
          <p:cNvSpPr>
            <a:spLocks noGrp="1"/>
          </p:cNvSpPr>
          <p:nvPr>
            <p:ph type="title"/>
          </p:nvPr>
        </p:nvSpPr>
        <p:spPr>
          <a:ln/>
        </p:spPr>
        <p:txBody>
          <a:bodyPr>
            <a:normAutofit/>
          </a:bodyPr>
          <a:lstStyle/>
          <a:p>
            <a:pPr eaLnBrk="1" hangingPunct="1"/>
            <a:r>
              <a:rPr lang="en-US">
                <a:latin typeface="Arial" charset="0"/>
                <a:cs typeface="Arial" charset="0"/>
              </a:rPr>
              <a:t>IEPD Reuse Through Community</a:t>
            </a:r>
          </a:p>
        </p:txBody>
      </p:sp>
      <p:sp>
        <p:nvSpPr>
          <p:cNvPr id="3" name="Slide Number Placeholder 2"/>
          <p:cNvSpPr>
            <a:spLocks noGrp="1"/>
          </p:cNvSpPr>
          <p:nvPr>
            <p:ph type="sldNum" sz="quarter" idx="10"/>
          </p:nvPr>
        </p:nvSpPr>
        <p:spPr/>
        <p:txBody>
          <a:bodyPr/>
          <a:lstStyle/>
          <a:p>
            <a:fld id="{6E6030FC-FB78-5E4D-92EA-5D9433591EA9}" type="slidenum">
              <a:rPr lang="en-US" smtClean="0"/>
              <a:pPr/>
              <a:t>19</a:t>
            </a:fld>
            <a:endParaRPr lang="en-US" dirty="0"/>
          </a:p>
        </p:txBody>
      </p:sp>
      <p:grpSp>
        <p:nvGrpSpPr>
          <p:cNvPr id="8" name="Group 7"/>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Rounded Rectangle 15"/>
          <p:cNvSpPr/>
          <p:nvPr/>
        </p:nvSpPr>
        <p:spPr bwMode="auto">
          <a:xfrm>
            <a:off x="914400" y="4800600"/>
            <a:ext cx="7162800" cy="83141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2000" b="1" spc="-50" dirty="0">
                <a:solidFill>
                  <a:srgbClr val="304776"/>
                </a:solidFill>
                <a:latin typeface="Arial"/>
                <a:cs typeface="Arial"/>
              </a:rPr>
              <a:t>Use these resources to build an information </a:t>
            </a:r>
            <a:r>
              <a:rPr lang="en-US" sz="2000" b="1" spc="-50" dirty="0" smtClean="0">
                <a:solidFill>
                  <a:srgbClr val="304776"/>
                </a:solidFill>
                <a:latin typeface="Arial"/>
                <a:cs typeface="Arial"/>
              </a:rPr>
              <a:t>exchange </a:t>
            </a:r>
            <a:r>
              <a:rPr lang="en-US" sz="2000" b="1" spc="-50" dirty="0">
                <a:solidFill>
                  <a:srgbClr val="304776"/>
                </a:solidFill>
                <a:latin typeface="Arial"/>
                <a:cs typeface="Arial"/>
              </a:rPr>
              <a:t>“network” to assist in the development process</a:t>
            </a:r>
          </a:p>
        </p:txBody>
      </p:sp>
      <p:sp>
        <p:nvSpPr>
          <p:cNvPr id="5" name="TextBox 4"/>
          <p:cNvSpPr txBox="1"/>
          <p:nvPr/>
        </p:nvSpPr>
        <p:spPr>
          <a:xfrm>
            <a:off x="838200" y="1371600"/>
            <a:ext cx="7162800" cy="685800"/>
          </a:xfrm>
          <a:prstGeom prst="rect">
            <a:avLst/>
          </a:prstGeom>
        </p:spPr>
        <p:txBody>
          <a:bodyPr vert="horz" wrap="square" lIns="91440" tIns="45720" rIns="91440" bIns="45720" rtlCol="0">
            <a:noAutofit/>
          </a:bodyPr>
          <a:lstStyle/>
          <a:p>
            <a:r>
              <a:rPr lang="en-US" sz="2200" b="1" spc="-50" dirty="0">
                <a:solidFill>
                  <a:srgbClr val="304776"/>
                </a:solidFill>
                <a:latin typeface="Arial"/>
                <a:cs typeface="Arial"/>
              </a:rPr>
              <a:t>Leveraging the NIEM community, not just repositories, is </a:t>
            </a:r>
            <a:r>
              <a:rPr lang="en-US" sz="2200" b="1" spc="-50" dirty="0" smtClean="0">
                <a:solidFill>
                  <a:srgbClr val="304776"/>
                </a:solidFill>
                <a:latin typeface="Arial"/>
                <a:cs typeface="Arial"/>
              </a:rPr>
              <a:t>a valuable tool </a:t>
            </a:r>
            <a:endParaRPr lang="en-US" sz="2200" b="1" spc="-50" dirty="0">
              <a:solidFill>
                <a:srgbClr val="304776"/>
              </a:solidFill>
              <a:latin typeface="Arial"/>
              <a:cs typeface="Arial"/>
            </a:endParaRPr>
          </a:p>
        </p:txBody>
      </p:sp>
      <p:sp>
        <p:nvSpPr>
          <p:cNvPr id="7" name="TextBox 6"/>
          <p:cNvSpPr txBox="1"/>
          <p:nvPr/>
        </p:nvSpPr>
        <p:spPr>
          <a:xfrm>
            <a:off x="-2057400" y="1752600"/>
            <a:ext cx="2209800" cy="2362200"/>
          </a:xfrm>
          <a:prstGeom prst="rect">
            <a:avLst/>
          </a:prstGeom>
        </p:spPr>
        <p:txBody>
          <a:bodyPr vert="horz" wrap="square" lIns="91440" tIns="45720" rIns="91440" bIns="45720" rtlCol="0">
            <a:normAutofit/>
          </a:bodyPr>
          <a:lstStyle/>
          <a:p>
            <a:pPr algn="l"/>
            <a:endParaRPr lang="en-US" sz="1600" b="0" dirty="0" err="1" smtClean="0">
              <a:solidFill>
                <a:schemeClr val="tx1">
                  <a:lumMod val="65000"/>
                  <a:lumOff val="35000"/>
                </a:schemeClr>
              </a:solidFill>
              <a:latin typeface="Arial"/>
              <a:cs typeface="Arial"/>
            </a:endParaRPr>
          </a:p>
        </p:txBody>
      </p:sp>
      <p:sp>
        <p:nvSpPr>
          <p:cNvPr id="17" name="TextBox 16"/>
          <p:cNvSpPr txBox="1"/>
          <p:nvPr/>
        </p:nvSpPr>
        <p:spPr>
          <a:xfrm>
            <a:off x="3352800" y="2362200"/>
            <a:ext cx="2057400" cy="2057400"/>
          </a:xfrm>
          <a:prstGeom prst="rect">
            <a:avLst/>
          </a:prstGeom>
        </p:spPr>
        <p:txBody>
          <a:bodyPr vert="horz" wrap="square" lIns="91440" tIns="45720" rIns="91440" bIns="45720" rtlCol="0">
            <a:normAutofit fontScale="92500" lnSpcReduction="10000"/>
          </a:bodyPr>
          <a:lstStyle/>
          <a:p>
            <a:pPr marL="0" lvl="1" fontAlgn="auto">
              <a:spcBef>
                <a:spcPts val="0"/>
              </a:spcBef>
              <a:spcAft>
                <a:spcPts val="0"/>
              </a:spcAft>
              <a:buClr>
                <a:schemeClr val="tx1"/>
              </a:buClr>
              <a:buFont typeface="Wingdings 2" pitchFamily="18" charset="2"/>
              <a:buNone/>
              <a:defRPr/>
            </a:pPr>
            <a:r>
              <a:rPr lang="en-US" b="1" kern="0" dirty="0">
                <a:solidFill>
                  <a:srgbClr val="1F497D"/>
                </a:solidFill>
                <a:latin typeface="Arial" pitchFamily="34" charset="0"/>
                <a:cs typeface="Arial" pitchFamily="34" charset="0"/>
              </a:rPr>
              <a:t>NIEM User Groups</a:t>
            </a:r>
          </a:p>
          <a:p>
            <a:pPr marL="0" lvl="1" fontAlgn="auto">
              <a:spcBef>
                <a:spcPts val="0"/>
              </a:spcBef>
              <a:spcAft>
                <a:spcPts val="0"/>
              </a:spcAft>
              <a:buClr>
                <a:schemeClr val="tx1"/>
              </a:buClr>
              <a:buFont typeface="Wingdings 2" pitchFamily="18" charset="2"/>
              <a:buNone/>
              <a:defRPr/>
            </a:pPr>
            <a:r>
              <a:rPr lang="en-US" kern="0" dirty="0">
                <a:solidFill>
                  <a:srgbClr val="686868"/>
                </a:solidFill>
                <a:latin typeface="Arial" pitchFamily="34" charset="0"/>
                <a:cs typeface="Arial" pitchFamily="34" charset="0"/>
              </a:rPr>
              <a:t>Groups of NIEM practitioners with similar interests exist which help in the IEPD discovery process.</a:t>
            </a:r>
          </a:p>
        </p:txBody>
      </p:sp>
      <p:sp>
        <p:nvSpPr>
          <p:cNvPr id="20" name="TextBox 19"/>
          <p:cNvSpPr txBox="1"/>
          <p:nvPr/>
        </p:nvSpPr>
        <p:spPr>
          <a:xfrm>
            <a:off x="838200" y="2362200"/>
            <a:ext cx="2057400" cy="2057400"/>
          </a:xfrm>
          <a:prstGeom prst="rect">
            <a:avLst/>
          </a:prstGeom>
        </p:spPr>
        <p:txBody>
          <a:bodyPr vert="horz" wrap="square" lIns="91440" tIns="45720" rIns="91440" bIns="45720" rtlCol="0">
            <a:normAutofit lnSpcReduction="10000"/>
          </a:bodyPr>
          <a:lstStyle/>
          <a:p>
            <a:pPr marL="0" lvl="1" fontAlgn="auto">
              <a:spcBef>
                <a:spcPts val="0"/>
              </a:spcBef>
              <a:spcAft>
                <a:spcPts val="0"/>
              </a:spcAft>
              <a:buClr>
                <a:schemeClr val="tx1"/>
              </a:buClr>
              <a:buFont typeface="Wingdings 2" pitchFamily="18" charset="2"/>
              <a:buNone/>
              <a:defRPr/>
            </a:pPr>
            <a:r>
              <a:rPr lang="en-US" b="1" kern="0" dirty="0">
                <a:solidFill>
                  <a:schemeClr val="tx2"/>
                </a:solidFill>
                <a:latin typeface="Arial" pitchFamily="34" charset="0"/>
                <a:cs typeface="Arial" pitchFamily="34" charset="0"/>
              </a:rPr>
              <a:t>Fellow Practitioners</a:t>
            </a:r>
          </a:p>
          <a:p>
            <a:pPr marL="0" lvl="1" fontAlgn="auto">
              <a:spcBef>
                <a:spcPts val="0"/>
              </a:spcBef>
              <a:spcAft>
                <a:spcPts val="0"/>
              </a:spcAft>
              <a:buClr>
                <a:schemeClr val="tx1"/>
              </a:buClr>
              <a:buFont typeface="Wingdings 2" pitchFamily="18" charset="2"/>
              <a:buNone/>
              <a:defRPr/>
            </a:pPr>
            <a:r>
              <a:rPr lang="en-US" sz="1600" kern="0" dirty="0">
                <a:solidFill>
                  <a:srgbClr val="686868"/>
                </a:solidFill>
                <a:latin typeface="Arial" pitchFamily="34" charset="0"/>
                <a:cs typeface="Arial" pitchFamily="34" charset="0"/>
              </a:rPr>
              <a:t>Individuals with NIEM subject matter expertise can provide IEPD best practices and advice.</a:t>
            </a:r>
          </a:p>
        </p:txBody>
      </p:sp>
      <p:sp>
        <p:nvSpPr>
          <p:cNvPr id="21" name="TextBox 20"/>
          <p:cNvSpPr txBox="1"/>
          <p:nvPr/>
        </p:nvSpPr>
        <p:spPr>
          <a:xfrm>
            <a:off x="5867400" y="2362200"/>
            <a:ext cx="2057400" cy="2057400"/>
          </a:xfrm>
          <a:prstGeom prst="rect">
            <a:avLst/>
          </a:prstGeom>
        </p:spPr>
        <p:txBody>
          <a:bodyPr vert="horz" wrap="square" lIns="91440" tIns="45720" rIns="91440" bIns="45720" rtlCol="0">
            <a:normAutofit fontScale="92500"/>
          </a:bodyPr>
          <a:lstStyle/>
          <a:p>
            <a:pPr marL="0" lvl="1" fontAlgn="auto">
              <a:spcBef>
                <a:spcPts val="0"/>
              </a:spcBef>
              <a:spcAft>
                <a:spcPts val="0"/>
              </a:spcAft>
              <a:buClr>
                <a:schemeClr val="tx1"/>
              </a:buClr>
              <a:buFont typeface="Wingdings 2" pitchFamily="18" charset="2"/>
              <a:buNone/>
              <a:defRPr/>
            </a:pPr>
            <a:r>
              <a:rPr lang="en-US" b="1" kern="0" dirty="0">
                <a:solidFill>
                  <a:srgbClr val="1F497D"/>
                </a:solidFill>
                <a:latin typeface="Arial" pitchFamily="34" charset="0"/>
                <a:cs typeface="Arial" pitchFamily="34" charset="0"/>
              </a:rPr>
              <a:t>Help Desk</a:t>
            </a:r>
            <a:endParaRPr lang="en-US" kern="0" dirty="0">
              <a:solidFill>
                <a:srgbClr val="1F497D"/>
              </a:solidFill>
              <a:latin typeface="Arial" pitchFamily="34" charset="0"/>
              <a:cs typeface="Arial" pitchFamily="34" charset="0"/>
            </a:endParaRPr>
          </a:p>
          <a:p>
            <a:pPr marL="0" lvl="1" fontAlgn="auto">
              <a:spcBef>
                <a:spcPts val="0"/>
              </a:spcBef>
              <a:spcAft>
                <a:spcPts val="0"/>
              </a:spcAft>
              <a:buClr>
                <a:schemeClr val="tx1"/>
              </a:buClr>
              <a:buFont typeface="Wingdings 2" pitchFamily="18" charset="2"/>
              <a:buNone/>
              <a:defRPr/>
            </a:pPr>
            <a:r>
              <a:rPr lang="en-US" kern="0" dirty="0">
                <a:solidFill>
                  <a:srgbClr val="686868"/>
                </a:solidFill>
                <a:latin typeface="Arial" pitchFamily="34" charset="0"/>
                <a:cs typeface="Arial" pitchFamily="34" charset="0"/>
              </a:rPr>
              <a:t>The Help Desk can </a:t>
            </a:r>
            <a:br>
              <a:rPr lang="en-US" kern="0" dirty="0">
                <a:solidFill>
                  <a:srgbClr val="686868"/>
                </a:solidFill>
                <a:latin typeface="Arial" pitchFamily="34" charset="0"/>
                <a:cs typeface="Arial" pitchFamily="34" charset="0"/>
              </a:rPr>
            </a:br>
            <a:r>
              <a:rPr lang="en-US" kern="0" dirty="0">
                <a:solidFill>
                  <a:srgbClr val="686868"/>
                </a:solidFill>
                <a:latin typeface="Arial" pitchFamily="34" charset="0"/>
                <a:cs typeface="Arial" pitchFamily="34" charset="0"/>
              </a:rPr>
              <a:t>help users locate </a:t>
            </a:r>
            <a:br>
              <a:rPr lang="en-US" kern="0" dirty="0">
                <a:solidFill>
                  <a:srgbClr val="686868"/>
                </a:solidFill>
                <a:latin typeface="Arial" pitchFamily="34" charset="0"/>
                <a:cs typeface="Arial" pitchFamily="34" charset="0"/>
              </a:rPr>
            </a:br>
            <a:r>
              <a:rPr lang="en-US" kern="0" dirty="0">
                <a:solidFill>
                  <a:srgbClr val="686868"/>
                </a:solidFill>
                <a:latin typeface="Arial" pitchFamily="34" charset="0"/>
                <a:cs typeface="Arial" pitchFamily="34" charset="0"/>
              </a:rPr>
              <a:t>IEPDs and answer </a:t>
            </a:r>
            <a:br>
              <a:rPr lang="en-US" kern="0" dirty="0">
                <a:solidFill>
                  <a:srgbClr val="686868"/>
                </a:solidFill>
                <a:latin typeface="Arial" pitchFamily="34" charset="0"/>
                <a:cs typeface="Arial" pitchFamily="34" charset="0"/>
              </a:rPr>
            </a:br>
            <a:r>
              <a:rPr lang="en-US" kern="0" dirty="0">
                <a:solidFill>
                  <a:srgbClr val="686868"/>
                </a:solidFill>
                <a:latin typeface="Arial" pitchFamily="34" charset="0"/>
                <a:cs typeface="Arial" pitchFamily="34" charset="0"/>
              </a:rPr>
              <a:t>other questions </a:t>
            </a:r>
            <a:br>
              <a:rPr lang="en-US" kern="0" dirty="0">
                <a:solidFill>
                  <a:srgbClr val="686868"/>
                </a:solidFill>
                <a:latin typeface="Arial" pitchFamily="34" charset="0"/>
                <a:cs typeface="Arial" pitchFamily="34" charset="0"/>
              </a:rPr>
            </a:br>
            <a:r>
              <a:rPr lang="en-US" kern="0" dirty="0">
                <a:solidFill>
                  <a:srgbClr val="686868"/>
                </a:solidFill>
                <a:latin typeface="Arial" pitchFamily="34" charset="0"/>
                <a:cs typeface="Arial" pitchFamily="34" charset="0"/>
              </a:rPr>
              <a:t>related to NIEM.</a:t>
            </a:r>
          </a:p>
          <a:p>
            <a:pPr marL="0" lvl="1" fontAlgn="auto">
              <a:spcBef>
                <a:spcPts val="0"/>
              </a:spcBef>
              <a:spcAft>
                <a:spcPts val="0"/>
              </a:spcAft>
              <a:buClr>
                <a:schemeClr val="tx1"/>
              </a:buClr>
              <a:buFont typeface="Wingdings 2" pitchFamily="18" charset="2"/>
              <a:buNone/>
              <a:defRPr/>
            </a:pPr>
            <a:r>
              <a:rPr lang="en-US" sz="1200" b="1" kern="0" dirty="0">
                <a:latin typeface="Arial" pitchFamily="34" charset="0"/>
                <a:cs typeface="Arial" pitchFamily="34" charset="0"/>
              </a:rPr>
              <a:t>	</a:t>
            </a:r>
          </a:p>
          <a:p>
            <a:pPr marL="0" lvl="1" fontAlgn="auto">
              <a:spcBef>
                <a:spcPts val="0"/>
              </a:spcBef>
              <a:spcAft>
                <a:spcPts val="0"/>
              </a:spcAft>
              <a:buClr>
                <a:schemeClr val="tx1"/>
              </a:buClr>
              <a:buFont typeface="Wingdings 2" pitchFamily="18" charset="2"/>
              <a:buNone/>
              <a:defRPr/>
            </a:pPr>
            <a:r>
              <a:rPr lang="en-US" sz="1200" b="1" kern="0" dirty="0">
                <a:latin typeface="Arial" pitchFamily="34" charset="0"/>
                <a:cs typeface="Arial" pitchFamily="34" charset="0"/>
              </a:rPr>
              <a:t>	</a:t>
            </a:r>
            <a:endParaRPr lang="en-US" kern="0" dirty="0">
              <a:latin typeface="Arial" pitchFamily="34" charset="0"/>
              <a:cs typeface="Arial" pitchFamily="34" charset="0"/>
            </a:endParaRPr>
          </a:p>
        </p:txBody>
      </p:sp>
      <p:cxnSp>
        <p:nvCxnSpPr>
          <p:cNvPr id="23" name="Straight Connector 22"/>
          <p:cNvCxnSpPr/>
          <p:nvPr/>
        </p:nvCxnSpPr>
        <p:spPr>
          <a:xfrm>
            <a:off x="5638800" y="2438400"/>
            <a:ext cx="0" cy="190500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048000" y="2438400"/>
            <a:ext cx="0" cy="190500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8434" y="500280"/>
            <a:ext cx="914400" cy="914400"/>
          </a:xfrm>
          <a:prstGeom prst="rect">
            <a:avLst/>
          </a:prstGeom>
        </p:spPr>
        <p:txBody>
          <a:bodyPr vert="horz" wrap="none" lIns="91440" tIns="45720" rIns="91440" bIns="45720" rtlCol="0">
            <a:normAutofit/>
          </a:bodyPr>
          <a:lstStyle/>
          <a:p>
            <a:pPr algn="l"/>
            <a:endParaRPr lang="en-US" sz="1600" b="0" dirty="0" err="1" smtClean="0">
              <a:solidFill>
                <a:schemeClr val="tx1">
                  <a:lumMod val="65000"/>
                  <a:lumOff val="35000"/>
                </a:schemeClr>
              </a:solidFill>
              <a:latin typeface="Arial"/>
              <a:cs typeface="Arial"/>
            </a:endParaRPr>
          </a:p>
        </p:txBody>
      </p:sp>
      <p:sp>
        <p:nvSpPr>
          <p:cNvPr id="4" name="Title 3"/>
          <p:cNvSpPr>
            <a:spLocks noGrp="1"/>
          </p:cNvSpPr>
          <p:nvPr>
            <p:ph type="title"/>
          </p:nvPr>
        </p:nvSpPr>
        <p:spPr/>
        <p:txBody>
          <a:bodyPr/>
          <a:lstStyle/>
          <a:p>
            <a:r>
              <a:rPr lang="en-US" dirty="0" smtClean="0"/>
              <a:t>Course Objectives</a:t>
            </a:r>
            <a:endParaRPr lang="en-US" dirty="0"/>
          </a:p>
        </p:txBody>
      </p:sp>
      <p:sp>
        <p:nvSpPr>
          <p:cNvPr id="6" name="Content Placeholder 2"/>
          <p:cNvSpPr>
            <a:spLocks noGrp="1"/>
          </p:cNvSpPr>
          <p:nvPr>
            <p:ph idx="1"/>
          </p:nvPr>
        </p:nvSpPr>
        <p:spPr>
          <a:xfrm>
            <a:off x="324069" y="945931"/>
            <a:ext cx="6026119" cy="4937782"/>
          </a:xfrm>
        </p:spPr>
        <p:txBody>
          <a:bodyPr>
            <a:normAutofit fontScale="85000" lnSpcReduction="10000"/>
          </a:bodyPr>
          <a:lstStyle/>
          <a:p>
            <a:pPr>
              <a:lnSpc>
                <a:spcPct val="114000"/>
              </a:lnSpc>
            </a:pPr>
            <a:r>
              <a:rPr lang="en-US" dirty="0">
                <a:solidFill>
                  <a:schemeClr val="tx1">
                    <a:lumMod val="75000"/>
                  </a:schemeClr>
                </a:solidFill>
                <a:latin typeface="Arial" charset="0"/>
              </a:rPr>
              <a:t>Welcome to </a:t>
            </a:r>
            <a:r>
              <a:rPr lang="en-US" b="1" dirty="0" smtClean="0">
                <a:solidFill>
                  <a:schemeClr val="tx1">
                    <a:lumMod val="75000"/>
                  </a:schemeClr>
                </a:solidFill>
                <a:latin typeface="Arial" charset="0"/>
              </a:rPr>
              <a:t>NIEM 300: IEPD Discovery and Development </a:t>
            </a:r>
            <a:endParaRPr lang="en-US" dirty="0">
              <a:solidFill>
                <a:schemeClr val="tx1">
                  <a:lumMod val="75000"/>
                </a:schemeClr>
              </a:solidFill>
            </a:endParaRPr>
          </a:p>
          <a:p>
            <a:pPr marL="0" indent="0">
              <a:lnSpc>
                <a:spcPct val="114000"/>
              </a:lnSpc>
              <a:buNone/>
            </a:pPr>
            <a:r>
              <a:rPr lang="en-US" dirty="0" smtClean="0">
                <a:solidFill>
                  <a:schemeClr val="tx1">
                    <a:lumMod val="75000"/>
                  </a:schemeClr>
                </a:solidFill>
              </a:rPr>
              <a:t>This </a:t>
            </a:r>
            <a:r>
              <a:rPr lang="en-US" dirty="0">
                <a:solidFill>
                  <a:schemeClr val="tx1">
                    <a:lumMod val="75000"/>
                  </a:schemeClr>
                </a:solidFill>
              </a:rPr>
              <a:t>course is designed to equip </a:t>
            </a:r>
            <a:r>
              <a:rPr lang="en-US" dirty="0" smtClean="0">
                <a:solidFill>
                  <a:schemeClr val="tx1">
                    <a:lumMod val="75000"/>
                  </a:schemeClr>
                </a:solidFill>
              </a:rPr>
              <a:t>you with </a:t>
            </a:r>
            <a:r>
              <a:rPr lang="en-US" dirty="0">
                <a:solidFill>
                  <a:schemeClr val="tx1">
                    <a:lumMod val="75000"/>
                  </a:schemeClr>
                </a:solidFill>
              </a:rPr>
              <a:t>the skills necessary to plan for, analyze, and begin to build </a:t>
            </a:r>
            <a:r>
              <a:rPr lang="en-US" dirty="0" smtClean="0">
                <a:solidFill>
                  <a:schemeClr val="tx1">
                    <a:lumMod val="75000"/>
                  </a:schemeClr>
                </a:solidFill>
              </a:rPr>
              <a:t>NIEM-conformant Exchanges, also referred to as Information </a:t>
            </a:r>
            <a:r>
              <a:rPr lang="en-US" dirty="0">
                <a:solidFill>
                  <a:schemeClr val="tx1">
                    <a:lumMod val="75000"/>
                  </a:schemeClr>
                </a:solidFill>
              </a:rPr>
              <a:t>Exchange Package Documentations (IEPDs). </a:t>
            </a:r>
            <a:endParaRPr lang="en-US" dirty="0" smtClean="0">
              <a:solidFill>
                <a:schemeClr val="tx1">
                  <a:lumMod val="75000"/>
                </a:schemeClr>
              </a:solidFill>
            </a:endParaRPr>
          </a:p>
          <a:p>
            <a:pPr marL="0" indent="0">
              <a:lnSpc>
                <a:spcPct val="114000"/>
              </a:lnSpc>
              <a:buNone/>
            </a:pPr>
            <a:endParaRPr lang="en-US" dirty="0"/>
          </a:p>
          <a:p>
            <a:pPr marL="0" indent="0">
              <a:lnSpc>
                <a:spcPct val="114000"/>
              </a:lnSpc>
              <a:buNone/>
            </a:pPr>
            <a:endParaRPr lang="en-US" dirty="0"/>
          </a:p>
          <a:p>
            <a:r>
              <a:rPr lang="en-US" b="1" dirty="0">
                <a:solidFill>
                  <a:srgbClr val="1F497D"/>
                </a:solidFill>
              </a:rPr>
              <a:t>By the end of this course, </a:t>
            </a:r>
            <a:r>
              <a:rPr lang="en-US" b="1" dirty="0" smtClean="0">
                <a:solidFill>
                  <a:srgbClr val="1F497D"/>
                </a:solidFill>
              </a:rPr>
              <a:t>you’ll </a:t>
            </a:r>
            <a:r>
              <a:rPr lang="en-US" b="1" dirty="0">
                <a:solidFill>
                  <a:srgbClr val="1F497D"/>
                </a:solidFill>
              </a:rPr>
              <a:t>be able to:</a:t>
            </a:r>
          </a:p>
          <a:p>
            <a:pPr marL="342900" lvl="1" indent="-342900">
              <a:lnSpc>
                <a:spcPct val="106000"/>
              </a:lnSpc>
              <a:buClr>
                <a:schemeClr val="tx1"/>
              </a:buClr>
              <a:buFont typeface="Arial"/>
              <a:buChar char="•"/>
              <a:defRPr/>
            </a:pPr>
            <a:r>
              <a:rPr lang="en-US" dirty="0">
                <a:solidFill>
                  <a:srgbClr val="4E4E4E"/>
                </a:solidFill>
              </a:rPr>
              <a:t>Perform the necessary research to begin to develop an IEPD</a:t>
            </a:r>
          </a:p>
          <a:p>
            <a:pPr marL="342900" lvl="1" indent="-342900">
              <a:lnSpc>
                <a:spcPct val="106000"/>
              </a:lnSpc>
              <a:buClr>
                <a:schemeClr val="tx1"/>
              </a:buClr>
              <a:buFont typeface="Arial"/>
              <a:buChar char="•"/>
              <a:defRPr/>
            </a:pPr>
            <a:r>
              <a:rPr lang="en-US" dirty="0">
                <a:solidFill>
                  <a:srgbClr val="4E4E4E"/>
                </a:solidFill>
              </a:rPr>
              <a:t>Develop a Use Case, Sequence Diagram, Business Process Diagram and an Exchange Content Model to define the business and technical structure of the information exchange</a:t>
            </a:r>
          </a:p>
          <a:p>
            <a:pPr marL="342900" lvl="1" indent="-342900">
              <a:lnSpc>
                <a:spcPct val="106000"/>
              </a:lnSpc>
              <a:buClr>
                <a:schemeClr val="tx1"/>
              </a:buClr>
              <a:buFont typeface="Arial"/>
              <a:buChar char="•"/>
              <a:defRPr/>
            </a:pPr>
            <a:r>
              <a:rPr lang="en-US" dirty="0">
                <a:solidFill>
                  <a:srgbClr val="4E4E4E"/>
                </a:solidFill>
              </a:rPr>
              <a:t>Define the Business Scenario, Rules, and Requirements necessary for IEPD development</a:t>
            </a:r>
          </a:p>
          <a:p>
            <a:pPr marL="0" indent="0">
              <a:lnSpc>
                <a:spcPct val="114000"/>
              </a:lnSpc>
              <a:buNone/>
            </a:pPr>
            <a:endParaRPr lang="en-US" dirty="0"/>
          </a:p>
        </p:txBody>
      </p:sp>
      <p:cxnSp>
        <p:nvCxnSpPr>
          <p:cNvPr id="7" name="Straight Connector 6"/>
          <p:cNvCxnSpPr/>
          <p:nvPr/>
        </p:nvCxnSpPr>
        <p:spPr>
          <a:xfrm>
            <a:off x="6632418" y="945931"/>
            <a:ext cx="0" cy="4937782"/>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804100" y="1150689"/>
            <a:ext cx="1785005" cy="825024"/>
          </a:xfrm>
          <a:prstGeom prst="rect">
            <a:avLst/>
          </a:prstGeom>
        </p:spPr>
        <p:txBody>
          <a:bodyPr vert="horz" wrap="square" lIns="91440" tIns="45720" rIns="91440" bIns="45720" rtlCol="0">
            <a:normAutofit/>
          </a:bodyPr>
          <a:lstStyle/>
          <a:p>
            <a:pPr algn="l">
              <a:spcAft>
                <a:spcPts val="600"/>
              </a:spcAft>
            </a:pPr>
            <a:r>
              <a:rPr lang="en-US" b="1" dirty="0" smtClean="0">
                <a:solidFill>
                  <a:schemeClr val="tx2"/>
                </a:solidFill>
                <a:latin typeface="Arial"/>
                <a:cs typeface="Arial"/>
              </a:rPr>
              <a:t>DURATION</a:t>
            </a:r>
          </a:p>
          <a:p>
            <a:pPr algn="l"/>
            <a:r>
              <a:rPr lang="en-US" dirty="0" smtClean="0">
                <a:solidFill>
                  <a:srgbClr val="4E4E4E"/>
                </a:solidFill>
                <a:latin typeface="Arial"/>
                <a:cs typeface="Arial"/>
              </a:rPr>
              <a:t>4 Hour</a:t>
            </a:r>
            <a:endParaRPr lang="en-US" dirty="0">
              <a:solidFill>
                <a:srgbClr val="4E4E4E"/>
              </a:solidFill>
              <a:latin typeface="Arial"/>
              <a:cs typeface="Arial"/>
            </a:endParaRPr>
          </a:p>
          <a:p>
            <a:pPr algn="l"/>
            <a:endParaRPr lang="en-US" dirty="0" smtClean="0">
              <a:solidFill>
                <a:schemeClr val="tx1">
                  <a:lumMod val="50000"/>
                  <a:lumOff val="50000"/>
                </a:schemeClr>
              </a:solidFill>
              <a:latin typeface="Arial"/>
              <a:cs typeface="Arial"/>
            </a:endParaRPr>
          </a:p>
        </p:txBody>
      </p:sp>
      <p:cxnSp>
        <p:nvCxnSpPr>
          <p:cNvPr id="9" name="Straight Connector 8"/>
          <p:cNvCxnSpPr/>
          <p:nvPr/>
        </p:nvCxnSpPr>
        <p:spPr>
          <a:xfrm>
            <a:off x="6804100" y="2042472"/>
            <a:ext cx="196675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804100" y="2224139"/>
            <a:ext cx="2339900" cy="3922195"/>
          </a:xfrm>
          <a:prstGeom prst="rect">
            <a:avLst/>
          </a:prstGeom>
        </p:spPr>
        <p:txBody>
          <a:bodyPr vert="horz" wrap="square" lIns="91440" tIns="45720" rIns="91440" bIns="45720" rtlCol="0">
            <a:normAutofit fontScale="92500" lnSpcReduction="10000"/>
          </a:bodyPr>
          <a:lstStyle/>
          <a:p>
            <a:pPr algn="l">
              <a:spcAft>
                <a:spcPts val="600"/>
              </a:spcAft>
            </a:pPr>
            <a:r>
              <a:rPr lang="en-US" b="1" dirty="0" smtClean="0">
                <a:solidFill>
                  <a:schemeClr val="tx2"/>
                </a:solidFill>
                <a:latin typeface="Arial"/>
                <a:cs typeface="Arial"/>
              </a:rPr>
              <a:t>PREREQUISITES</a:t>
            </a:r>
          </a:p>
          <a:p>
            <a:r>
              <a:rPr lang="en-US" dirty="0">
                <a:solidFill>
                  <a:srgbClr val="4E4E4E"/>
                </a:solidFill>
                <a:latin typeface="Arial"/>
                <a:cs typeface="Arial"/>
              </a:rPr>
              <a:t>NIEM 100: NIEM General </a:t>
            </a:r>
            <a:r>
              <a:rPr lang="en-US" dirty="0" smtClean="0">
                <a:solidFill>
                  <a:srgbClr val="4E4E4E"/>
                </a:solidFill>
                <a:latin typeface="Arial"/>
                <a:cs typeface="Arial"/>
              </a:rPr>
              <a:t>Overview</a:t>
            </a:r>
          </a:p>
          <a:p>
            <a:endParaRPr lang="en-US" dirty="0">
              <a:solidFill>
                <a:srgbClr val="4E4E4E"/>
              </a:solidFill>
              <a:latin typeface="Arial"/>
              <a:cs typeface="Arial"/>
            </a:endParaRPr>
          </a:p>
          <a:p>
            <a:r>
              <a:rPr lang="en-US" dirty="0" smtClean="0">
                <a:solidFill>
                  <a:srgbClr val="4E4E4E"/>
                </a:solidFill>
                <a:latin typeface="Arial"/>
                <a:cs typeface="Arial"/>
              </a:rPr>
              <a:t>NIEM 101: Technical </a:t>
            </a:r>
            <a:r>
              <a:rPr lang="en-US" dirty="0">
                <a:solidFill>
                  <a:srgbClr val="4E4E4E"/>
                </a:solidFill>
                <a:latin typeface="Arial"/>
                <a:cs typeface="Arial"/>
              </a:rPr>
              <a:t>Introduction to </a:t>
            </a:r>
            <a:r>
              <a:rPr lang="en-US" dirty="0" smtClean="0">
                <a:solidFill>
                  <a:srgbClr val="4E4E4E"/>
                </a:solidFill>
                <a:latin typeface="Arial"/>
                <a:cs typeface="Arial"/>
              </a:rPr>
              <a:t>NIEM</a:t>
            </a:r>
            <a:endParaRPr lang="en-US" dirty="0">
              <a:solidFill>
                <a:srgbClr val="4E4E4E"/>
              </a:solidFill>
              <a:latin typeface="Arial"/>
              <a:cs typeface="Arial"/>
            </a:endParaRPr>
          </a:p>
          <a:p>
            <a:endParaRPr lang="en-US" i="1" dirty="0" smtClean="0">
              <a:solidFill>
                <a:srgbClr val="4E4E4E"/>
              </a:solidFill>
              <a:latin typeface="Arial"/>
              <a:cs typeface="Arial"/>
            </a:endParaRPr>
          </a:p>
          <a:p>
            <a:r>
              <a:rPr lang="en-US" sz="1700" i="1" dirty="0" smtClean="0">
                <a:solidFill>
                  <a:srgbClr val="4E4E4E"/>
                </a:solidFill>
                <a:latin typeface="Arial"/>
                <a:cs typeface="Arial"/>
              </a:rPr>
              <a:t>Participants </a:t>
            </a:r>
            <a:r>
              <a:rPr lang="en-US" sz="1700" i="1" dirty="0">
                <a:solidFill>
                  <a:srgbClr val="4E4E4E"/>
                </a:solidFill>
                <a:latin typeface="Arial"/>
                <a:cs typeface="Arial"/>
              </a:rPr>
              <a:t>should have a basic knowledge of modeling business processes, and it is requested that participants bring a laptop to more effectively participate in course exercises.</a:t>
            </a:r>
          </a:p>
          <a:p>
            <a:pPr algn="l"/>
            <a:endParaRPr lang="en-US" dirty="0" smtClean="0">
              <a:solidFill>
                <a:srgbClr val="4E4E4E"/>
              </a:solidFill>
              <a:latin typeface="Arial"/>
              <a:cs typeface="Arial"/>
            </a:endParaRPr>
          </a:p>
        </p:txBody>
      </p:sp>
      <p:sp>
        <p:nvSpPr>
          <p:cNvPr id="11" name="Slide Number Placeholder 10"/>
          <p:cNvSpPr>
            <a:spLocks noGrp="1"/>
          </p:cNvSpPr>
          <p:nvPr>
            <p:ph type="sldNum" sz="quarter" idx="12"/>
          </p:nvPr>
        </p:nvSpPr>
        <p:spPr/>
        <p:txBody>
          <a:bodyPr/>
          <a:lstStyle/>
          <a:p>
            <a:fld id="{28F58EE9-9E0B-4342-937B-49388987DDAD}" type="slidenum">
              <a:rPr lang="en-US" smtClean="0"/>
              <a:t>2</a:t>
            </a:fld>
            <a:endParaRPr lang="en-US"/>
          </a:p>
        </p:txBody>
      </p:sp>
      <p:cxnSp>
        <p:nvCxnSpPr>
          <p:cNvPr id="12" name="Straight Connector 11"/>
          <p:cNvCxnSpPr/>
          <p:nvPr/>
        </p:nvCxnSpPr>
        <p:spPr>
          <a:xfrm>
            <a:off x="389199" y="2768165"/>
            <a:ext cx="5579801"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bwMode="auto">
          <a:xfrm>
            <a:off x="762000" y="3810000"/>
            <a:ext cx="7620000" cy="22098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lIns="274320" tIns="91440" anchor="ctr" anchorCtr="0"/>
          <a:lstStyle/>
          <a:p>
            <a:pPr fontAlgn="auto">
              <a:spcBef>
                <a:spcPct val="20000"/>
              </a:spcBef>
              <a:spcAft>
                <a:spcPts val="0"/>
              </a:spcAft>
              <a:defRPr/>
            </a:pPr>
            <a:r>
              <a:rPr lang="en-US" sz="2000" b="1" dirty="0">
                <a:solidFill>
                  <a:schemeClr val="tx2"/>
                </a:solidFill>
                <a:latin typeface="Arial" pitchFamily="34" charset="0"/>
                <a:cs typeface="Arial" pitchFamily="34" charset="0"/>
              </a:rPr>
              <a:t>Why align existing exchanges to NIEM?</a:t>
            </a:r>
          </a:p>
          <a:p>
            <a:pPr marL="285750" indent="-285750" fontAlgn="auto">
              <a:spcBef>
                <a:spcPct val="20000"/>
              </a:spcBef>
              <a:spcAft>
                <a:spcPts val="0"/>
              </a:spcAft>
              <a:buFont typeface="Arial"/>
              <a:buChar char="•"/>
              <a:defRPr/>
            </a:pPr>
            <a:r>
              <a:rPr lang="en-US" sz="1600" dirty="0">
                <a:solidFill>
                  <a:schemeClr val="tx1">
                    <a:lumMod val="75000"/>
                  </a:schemeClr>
                </a:solidFill>
                <a:latin typeface="Arial" pitchFamily="34" charset="0"/>
                <a:cs typeface="Arial" pitchFamily="34" charset="0"/>
              </a:rPr>
              <a:t>Provides business agility through interoperability</a:t>
            </a:r>
          </a:p>
          <a:p>
            <a:pPr marL="285750" indent="-285750" fontAlgn="auto">
              <a:spcBef>
                <a:spcPct val="20000"/>
              </a:spcBef>
              <a:spcAft>
                <a:spcPts val="0"/>
              </a:spcAft>
              <a:buFont typeface="Arial"/>
              <a:buChar char="•"/>
              <a:defRPr/>
            </a:pPr>
            <a:r>
              <a:rPr lang="en-US" sz="1600" dirty="0">
                <a:solidFill>
                  <a:schemeClr val="tx1">
                    <a:lumMod val="75000"/>
                  </a:schemeClr>
                </a:solidFill>
                <a:latin typeface="Arial" pitchFamily="34" charset="0"/>
                <a:cs typeface="Arial" pitchFamily="34" charset="0"/>
              </a:rPr>
              <a:t>Enables more efficient future reuse of data objects </a:t>
            </a:r>
            <a:br>
              <a:rPr lang="en-US" sz="1600" dirty="0">
                <a:solidFill>
                  <a:schemeClr val="tx1">
                    <a:lumMod val="75000"/>
                  </a:schemeClr>
                </a:solidFill>
                <a:latin typeface="Arial" pitchFamily="34" charset="0"/>
                <a:cs typeface="Arial" pitchFamily="34" charset="0"/>
              </a:rPr>
            </a:br>
            <a:r>
              <a:rPr lang="en-US" sz="1600" dirty="0">
                <a:solidFill>
                  <a:schemeClr val="tx1">
                    <a:lumMod val="75000"/>
                  </a:schemeClr>
                </a:solidFill>
                <a:latin typeface="Arial" pitchFamily="34" charset="0"/>
                <a:cs typeface="Arial" pitchFamily="34" charset="0"/>
              </a:rPr>
              <a:t>which leads to cost reduction</a:t>
            </a:r>
          </a:p>
          <a:p>
            <a:pPr marL="285750" indent="-285750" fontAlgn="auto">
              <a:spcBef>
                <a:spcPct val="20000"/>
              </a:spcBef>
              <a:spcAft>
                <a:spcPts val="0"/>
              </a:spcAft>
              <a:buFont typeface="Arial"/>
              <a:buChar char="•"/>
              <a:defRPr/>
            </a:pPr>
            <a:r>
              <a:rPr lang="en-US" sz="1600" dirty="0">
                <a:solidFill>
                  <a:schemeClr val="tx1">
                    <a:lumMod val="75000"/>
                  </a:schemeClr>
                </a:solidFill>
                <a:latin typeface="Arial" pitchFamily="34" charset="0"/>
                <a:cs typeface="Arial" pitchFamily="34" charset="0"/>
              </a:rPr>
              <a:t>Improves consistency and minimizes redundancy </a:t>
            </a:r>
            <a:br>
              <a:rPr lang="en-US" sz="1600" dirty="0">
                <a:solidFill>
                  <a:schemeClr val="tx1">
                    <a:lumMod val="75000"/>
                  </a:schemeClr>
                </a:solidFill>
                <a:latin typeface="Arial" pitchFamily="34" charset="0"/>
                <a:cs typeface="Arial" pitchFamily="34" charset="0"/>
              </a:rPr>
            </a:br>
            <a:r>
              <a:rPr lang="en-US" sz="1600" dirty="0">
                <a:solidFill>
                  <a:schemeClr val="tx1">
                    <a:lumMod val="75000"/>
                  </a:schemeClr>
                </a:solidFill>
                <a:latin typeface="Arial" pitchFamily="34" charset="0"/>
                <a:cs typeface="Arial" pitchFamily="34" charset="0"/>
              </a:rPr>
              <a:t>in definition of data objects</a:t>
            </a:r>
          </a:p>
        </p:txBody>
      </p:sp>
      <p:sp>
        <p:nvSpPr>
          <p:cNvPr id="80899" name="Title 2"/>
          <p:cNvSpPr>
            <a:spLocks noGrp="1"/>
          </p:cNvSpPr>
          <p:nvPr>
            <p:ph type="title"/>
          </p:nvPr>
        </p:nvSpPr>
        <p:spPr>
          <a:ln/>
        </p:spPr>
        <p:txBody>
          <a:bodyPr>
            <a:normAutofit/>
          </a:bodyPr>
          <a:lstStyle/>
          <a:p>
            <a:pPr eaLnBrk="1" hangingPunct="1"/>
            <a:r>
              <a:rPr lang="en-US">
                <a:latin typeface="Arial" charset="0"/>
                <a:cs typeface="Arial" charset="0"/>
              </a:rPr>
              <a:t>Existing Exchanges and NIEM</a:t>
            </a:r>
          </a:p>
        </p:txBody>
      </p:sp>
      <p:sp>
        <p:nvSpPr>
          <p:cNvPr id="80900" name="Content Placeholder 1"/>
          <p:cNvSpPr>
            <a:spLocks noGrp="1"/>
          </p:cNvSpPr>
          <p:nvPr>
            <p:ph idx="1"/>
          </p:nvPr>
        </p:nvSpPr>
        <p:spPr>
          <a:xfrm>
            <a:off x="476469" y="1122947"/>
            <a:ext cx="8362731" cy="2610853"/>
          </a:xfrm>
        </p:spPr>
        <p:txBody>
          <a:bodyPr/>
          <a:lstStyle/>
          <a:p>
            <a:r>
              <a:rPr lang="en-US" b="1" dirty="0" smtClean="0">
                <a:solidFill>
                  <a:schemeClr val="tx2"/>
                </a:solidFill>
                <a:latin typeface="Arial" charset="0"/>
                <a:cs typeface="Arial" charset="0"/>
              </a:rPr>
              <a:t>Not every legacy exchange will be a candidate for conversion </a:t>
            </a:r>
            <a:br>
              <a:rPr lang="en-US" b="1" dirty="0" smtClean="0">
                <a:solidFill>
                  <a:schemeClr val="tx2"/>
                </a:solidFill>
                <a:latin typeface="Arial" charset="0"/>
                <a:cs typeface="Arial" charset="0"/>
              </a:rPr>
            </a:br>
            <a:r>
              <a:rPr lang="en-US" b="1" dirty="0" smtClean="0">
                <a:solidFill>
                  <a:schemeClr val="tx2"/>
                </a:solidFill>
                <a:latin typeface="Arial" charset="0"/>
                <a:cs typeface="Arial" charset="0"/>
              </a:rPr>
              <a:t>to a NIEM based exchange. </a:t>
            </a:r>
            <a:endParaRPr lang="en-US" b="1" dirty="0">
              <a:solidFill>
                <a:schemeClr val="tx2"/>
              </a:solidFill>
              <a:latin typeface="Arial" charset="0"/>
              <a:cs typeface="Arial" charset="0"/>
            </a:endParaRPr>
          </a:p>
          <a:p>
            <a:endParaRPr lang="en-US" sz="1600" dirty="0" smtClean="0">
              <a:solidFill>
                <a:srgbClr val="686868"/>
              </a:solidFill>
              <a:latin typeface="Arial" charset="0"/>
              <a:cs typeface="Arial" charset="0"/>
            </a:endParaRPr>
          </a:p>
          <a:p>
            <a:r>
              <a:rPr lang="en-US" sz="1600" b="1" dirty="0" smtClean="0">
                <a:latin typeface="Arial" charset="0"/>
                <a:cs typeface="Arial" charset="0"/>
              </a:rPr>
              <a:t>The following exchanges are some examples of candidates </a:t>
            </a:r>
            <a:r>
              <a:rPr lang="en-US" sz="1600" b="1" dirty="0">
                <a:latin typeface="Arial" charset="0"/>
                <a:cs typeface="Arial" charset="0"/>
              </a:rPr>
              <a:t>for aligning to </a:t>
            </a:r>
            <a:r>
              <a:rPr lang="en-US" sz="1600" b="1" dirty="0" smtClean="0">
                <a:latin typeface="Arial" charset="0"/>
                <a:cs typeface="Arial" charset="0"/>
              </a:rPr>
              <a:t>NIEM:</a:t>
            </a:r>
            <a:endParaRPr lang="en-US" sz="1600" b="1" dirty="0">
              <a:latin typeface="Arial" charset="0"/>
              <a:cs typeface="Arial" charset="0"/>
            </a:endParaRPr>
          </a:p>
          <a:p>
            <a:pPr marL="742950" lvl="1" indent="-285750">
              <a:buFont typeface="Arial"/>
              <a:buChar char="•"/>
            </a:pPr>
            <a:r>
              <a:rPr lang="en-US" sz="1600" dirty="0">
                <a:latin typeface="Arial" charset="0"/>
                <a:cs typeface="Arial" charset="0"/>
              </a:rPr>
              <a:t>Exchanges where new exchange partners might benefit from using NIEM</a:t>
            </a:r>
          </a:p>
          <a:p>
            <a:pPr marL="742950" lvl="1" indent="-285750">
              <a:buFont typeface="Arial"/>
              <a:buChar char="•"/>
            </a:pPr>
            <a:r>
              <a:rPr lang="en-US" sz="1600" dirty="0">
                <a:latin typeface="Arial" charset="0"/>
                <a:cs typeface="Arial" charset="0"/>
              </a:rPr>
              <a:t>Exchanges that use another standard that might have synergies with NIEM</a:t>
            </a:r>
          </a:p>
          <a:p>
            <a:pPr marL="742950" lvl="1" indent="-285750">
              <a:buFont typeface="Arial"/>
              <a:buChar char="•"/>
            </a:pPr>
            <a:r>
              <a:rPr lang="en-US" sz="1600" dirty="0">
                <a:latin typeface="Arial" charset="0"/>
                <a:cs typeface="Arial" charset="0"/>
              </a:rPr>
              <a:t>Exchanges that are frequently reused within or outside an organization</a:t>
            </a:r>
          </a:p>
        </p:txBody>
      </p:sp>
      <p:sp>
        <p:nvSpPr>
          <p:cNvPr id="2" name="Slide Number Placeholder 1"/>
          <p:cNvSpPr>
            <a:spLocks noGrp="1"/>
          </p:cNvSpPr>
          <p:nvPr>
            <p:ph type="sldNum" sz="quarter" idx="10"/>
          </p:nvPr>
        </p:nvSpPr>
        <p:spPr/>
        <p:txBody>
          <a:bodyPr/>
          <a:lstStyle/>
          <a:p>
            <a:fld id="{6E6030FC-FB78-5E4D-92EA-5D9433591EA9}" type="slidenum">
              <a:rPr lang="en-US" smtClean="0"/>
              <a:pPr/>
              <a:t>20</a:t>
            </a:fld>
            <a:endParaRPr lang="en-US" dirty="0"/>
          </a:p>
        </p:txBody>
      </p:sp>
      <p:grpSp>
        <p:nvGrpSpPr>
          <p:cNvPr id="8" name="Group 7"/>
          <p:cNvGrpSpPr/>
          <p:nvPr/>
        </p:nvGrpSpPr>
        <p:grpSpPr>
          <a:xfrm>
            <a:off x="7407343" y="730894"/>
            <a:ext cx="1235427" cy="143483"/>
            <a:chOff x="3462929" y="4029126"/>
            <a:chExt cx="1696889" cy="197077"/>
          </a:xfrm>
        </p:grpSpPr>
        <p:cxnSp>
          <p:nvCxnSpPr>
            <p:cNvPr id="9" name="Straight Connector 8"/>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3" name="Picture 2" descr="cycle_arrows.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72200" y="3932064"/>
            <a:ext cx="1989853" cy="193533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2"/>
          <p:cNvSpPr>
            <a:spLocks noGrp="1"/>
          </p:cNvSpPr>
          <p:nvPr>
            <p:ph type="title"/>
          </p:nvPr>
        </p:nvSpPr>
        <p:spPr>
          <a:ln/>
        </p:spPr>
        <p:txBody>
          <a:bodyPr>
            <a:normAutofit/>
          </a:bodyPr>
          <a:lstStyle/>
          <a:p>
            <a:pPr eaLnBrk="1" hangingPunct="1"/>
            <a:r>
              <a:rPr lang="en-US">
                <a:latin typeface="Arial" charset="0"/>
                <a:cs typeface="Arial" charset="0"/>
              </a:rPr>
              <a:t>Review Documentation</a:t>
            </a:r>
          </a:p>
        </p:txBody>
      </p:sp>
      <p:sp>
        <p:nvSpPr>
          <p:cNvPr id="2" name="Content Placeholder 1"/>
          <p:cNvSpPr>
            <a:spLocks noGrp="1"/>
          </p:cNvSpPr>
          <p:nvPr>
            <p:ph idx="1"/>
          </p:nvPr>
        </p:nvSpPr>
        <p:spPr>
          <a:xfrm>
            <a:off x="476469" y="1122947"/>
            <a:ext cx="8362731" cy="4598737"/>
          </a:xfrm>
        </p:spPr>
        <p:txBody>
          <a:bodyPr/>
          <a:lstStyle/>
          <a:p>
            <a:r>
              <a:rPr lang="en-US" b="1" dirty="0">
                <a:solidFill>
                  <a:srgbClr val="1F497D"/>
                </a:solidFill>
              </a:rPr>
              <a:t>Analysis of existing documentation should be conducted to determine:</a:t>
            </a:r>
          </a:p>
          <a:p>
            <a:pPr marL="342900" indent="-342900">
              <a:buFont typeface="Arial"/>
              <a:buChar char="•"/>
            </a:pPr>
            <a:r>
              <a:rPr lang="en-US" sz="1600" dirty="0"/>
              <a:t>Current technical architecture documents of all exchange partners</a:t>
            </a:r>
          </a:p>
          <a:p>
            <a:pPr marL="342900" indent="-342900">
              <a:buFont typeface="Arial"/>
              <a:buChar char="•"/>
            </a:pPr>
            <a:r>
              <a:rPr lang="en-US" sz="1600" dirty="0"/>
              <a:t>Stakeholders that will be involved in the exchange</a:t>
            </a:r>
          </a:p>
          <a:p>
            <a:pPr marL="342900" indent="-342900">
              <a:buFont typeface="Arial"/>
              <a:buChar char="•"/>
            </a:pPr>
            <a:r>
              <a:rPr lang="en-US" sz="1600" dirty="0"/>
              <a:t>Security, privacy, and other policy-related concerns associated with the exchange</a:t>
            </a:r>
          </a:p>
          <a:p>
            <a:pPr marL="342900" indent="-342900">
              <a:buFont typeface="Arial"/>
              <a:buChar char="•"/>
            </a:pPr>
            <a:r>
              <a:rPr lang="en-US" sz="1600" dirty="0"/>
              <a:t>Technical characteristics of the exchange:</a:t>
            </a:r>
          </a:p>
          <a:p>
            <a:pPr marL="342900" indent="-342900">
              <a:buFont typeface="Arial"/>
              <a:buChar char="•"/>
            </a:pPr>
            <a:r>
              <a:rPr lang="en-US" sz="1600" dirty="0" smtClean="0"/>
              <a:t>Types </a:t>
            </a:r>
            <a:r>
              <a:rPr lang="en-US" sz="1600" dirty="0"/>
              <a:t>of data being shared</a:t>
            </a:r>
          </a:p>
          <a:p>
            <a:pPr marL="342900" indent="-342900">
              <a:buFont typeface="Arial"/>
              <a:buChar char="•"/>
            </a:pPr>
            <a:r>
              <a:rPr lang="en-US" sz="1600" dirty="0"/>
              <a:t>Number of data objects</a:t>
            </a:r>
          </a:p>
          <a:p>
            <a:pPr marL="342900" indent="-342900">
              <a:buFont typeface="Arial"/>
              <a:buChar char="•"/>
            </a:pPr>
            <a:r>
              <a:rPr lang="en-US" sz="1600" dirty="0"/>
              <a:t>Current structure of the data (logical, physical)</a:t>
            </a:r>
          </a:p>
          <a:p>
            <a:pPr marL="342900" indent="-342900">
              <a:buFont typeface="Arial"/>
              <a:buChar char="•"/>
            </a:pPr>
            <a:r>
              <a:rPr lang="en-US" sz="1600" dirty="0"/>
              <a:t>Use of external standards</a:t>
            </a:r>
          </a:p>
          <a:p>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21</a:t>
            </a:fld>
            <a:endParaRPr lang="en-US" dirty="0"/>
          </a:p>
        </p:txBody>
      </p:sp>
      <p:grpSp>
        <p:nvGrpSpPr>
          <p:cNvPr id="9" name="Group 8"/>
          <p:cNvGrpSpPr/>
          <p:nvPr/>
        </p:nvGrpSpPr>
        <p:grpSpPr>
          <a:xfrm>
            <a:off x="7407343" y="730894"/>
            <a:ext cx="1235427" cy="143483"/>
            <a:chOff x="3462929" y="4029126"/>
            <a:chExt cx="1696889" cy="197077"/>
          </a:xfrm>
        </p:grpSpPr>
        <p:cxnSp>
          <p:nvCxnSpPr>
            <p:cNvPr id="10" name="Straight Connector 9"/>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7" name="Rounded Rectangle 16"/>
          <p:cNvSpPr/>
          <p:nvPr/>
        </p:nvSpPr>
        <p:spPr bwMode="auto">
          <a:xfrm>
            <a:off x="609600" y="4876800"/>
            <a:ext cx="7696200" cy="9906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2000" b="1" spc="-50" dirty="0">
                <a:solidFill>
                  <a:srgbClr val="304776"/>
                </a:solidFill>
                <a:latin typeface="Arial"/>
                <a:cs typeface="Arial"/>
              </a:rPr>
              <a:t>Documentation provides valuable information about an exchange. Stakeholder interviews may be able to fill those gaps.</a:t>
            </a: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p:cNvSpPr/>
          <p:nvPr/>
        </p:nvSpPr>
        <p:spPr>
          <a:xfrm>
            <a:off x="3789930" y="4314512"/>
            <a:ext cx="1239270" cy="1086870"/>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ight Arrow 25"/>
          <p:cNvSpPr/>
          <p:nvPr/>
        </p:nvSpPr>
        <p:spPr>
          <a:xfrm>
            <a:off x="3789930" y="2942912"/>
            <a:ext cx="1239270" cy="1086870"/>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946" name="Title 2"/>
          <p:cNvSpPr>
            <a:spLocks noGrp="1"/>
          </p:cNvSpPr>
          <p:nvPr>
            <p:ph type="title"/>
          </p:nvPr>
        </p:nvSpPr>
        <p:spPr>
          <a:ln/>
        </p:spPr>
        <p:txBody>
          <a:bodyPr>
            <a:normAutofit/>
          </a:bodyPr>
          <a:lstStyle/>
          <a:p>
            <a:pPr eaLnBrk="1" hangingPunct="1"/>
            <a:r>
              <a:rPr lang="en-US">
                <a:latin typeface="Arial" charset="0"/>
                <a:cs typeface="Arial" charset="0"/>
              </a:rPr>
              <a:t>Conduct Stakeholder Interviews</a:t>
            </a:r>
          </a:p>
        </p:txBody>
      </p:sp>
      <p:sp>
        <p:nvSpPr>
          <p:cNvPr id="3" name="Slide Number Placeholder 2"/>
          <p:cNvSpPr>
            <a:spLocks noGrp="1"/>
          </p:cNvSpPr>
          <p:nvPr>
            <p:ph type="sldNum" sz="quarter" idx="10"/>
          </p:nvPr>
        </p:nvSpPr>
        <p:spPr/>
        <p:txBody>
          <a:bodyPr/>
          <a:lstStyle/>
          <a:p>
            <a:fld id="{6E6030FC-FB78-5E4D-92EA-5D9433591EA9}" type="slidenum">
              <a:rPr lang="en-US" smtClean="0"/>
              <a:pPr/>
              <a:t>22</a:t>
            </a:fld>
            <a:endParaRPr lang="en-US" dirty="0"/>
          </a:p>
        </p:txBody>
      </p:sp>
      <p:grpSp>
        <p:nvGrpSpPr>
          <p:cNvPr id="16" name="Group 15"/>
          <p:cNvGrpSpPr/>
          <p:nvPr/>
        </p:nvGrpSpPr>
        <p:grpSpPr>
          <a:xfrm>
            <a:off x="7407343" y="730894"/>
            <a:ext cx="1235427" cy="143483"/>
            <a:chOff x="3462929" y="4029126"/>
            <a:chExt cx="1696889" cy="197077"/>
          </a:xfrm>
        </p:grpSpPr>
        <p:cxnSp>
          <p:nvCxnSpPr>
            <p:cNvPr id="17" name="Straight Connector 16"/>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3" name="Rounded Rectangle 22"/>
          <p:cNvSpPr/>
          <p:nvPr/>
        </p:nvSpPr>
        <p:spPr bwMode="auto">
          <a:xfrm>
            <a:off x="381000" y="2180912"/>
            <a:ext cx="3581400" cy="38100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2000" b="1" spc="-50" dirty="0">
                <a:solidFill>
                  <a:schemeClr val="tx2"/>
                </a:solidFill>
                <a:latin typeface="Arial"/>
                <a:cs typeface="Arial"/>
              </a:rPr>
              <a:t>Identify the Stakeholders</a:t>
            </a:r>
          </a:p>
          <a:p>
            <a:pPr algn="ctr">
              <a:lnSpc>
                <a:spcPct val="90000"/>
              </a:lnSpc>
              <a:defRPr/>
            </a:pPr>
            <a:endParaRPr lang="en-US" sz="2000" b="1" spc="-50" dirty="0">
              <a:solidFill>
                <a:srgbClr val="686868"/>
              </a:solidFill>
              <a:latin typeface="Arial"/>
              <a:cs typeface="Arial"/>
            </a:endParaRPr>
          </a:p>
          <a:p>
            <a:pPr marL="514350" lvl="1" indent="-285750" fontAlgn="auto">
              <a:spcBef>
                <a:spcPct val="20000"/>
              </a:spcBef>
              <a:spcAft>
                <a:spcPts val="0"/>
              </a:spcAft>
              <a:buFont typeface="Arial"/>
              <a:buChar char="•"/>
              <a:defRPr/>
            </a:pPr>
            <a:r>
              <a:rPr lang="en-US" sz="1600" dirty="0">
                <a:solidFill>
                  <a:srgbClr val="4E4E4E"/>
                </a:solidFill>
                <a:latin typeface="Arial"/>
                <a:cs typeface="Arial"/>
              </a:rPr>
              <a:t>Organization(s) with whom you are </a:t>
            </a:r>
            <a:r>
              <a:rPr lang="en-US" sz="1600" dirty="0" smtClean="0">
                <a:solidFill>
                  <a:srgbClr val="4E4E4E"/>
                </a:solidFill>
                <a:latin typeface="Arial"/>
                <a:cs typeface="Arial"/>
              </a:rPr>
              <a:t>exchanging information</a:t>
            </a:r>
            <a:endParaRPr lang="en-US" sz="1600" dirty="0">
              <a:solidFill>
                <a:srgbClr val="4E4E4E"/>
              </a:solidFill>
              <a:latin typeface="Arial"/>
              <a:cs typeface="Arial"/>
            </a:endParaRPr>
          </a:p>
          <a:p>
            <a:pPr marL="514350" lvl="1" indent="-285750" fontAlgn="auto">
              <a:spcBef>
                <a:spcPct val="20000"/>
              </a:spcBef>
              <a:spcAft>
                <a:spcPts val="0"/>
              </a:spcAft>
              <a:buFont typeface="Arial"/>
              <a:buChar char="•"/>
              <a:defRPr/>
            </a:pPr>
            <a:endParaRPr lang="en-US" sz="1600" dirty="0">
              <a:solidFill>
                <a:srgbClr val="4E4E4E"/>
              </a:solidFill>
              <a:latin typeface="Arial"/>
              <a:cs typeface="Arial"/>
            </a:endParaRPr>
          </a:p>
          <a:p>
            <a:pPr marL="514350" lvl="1" indent="-285750" fontAlgn="auto">
              <a:spcBef>
                <a:spcPct val="20000"/>
              </a:spcBef>
              <a:spcAft>
                <a:spcPts val="0"/>
              </a:spcAft>
              <a:buFont typeface="Arial"/>
              <a:buChar char="•"/>
              <a:defRPr/>
            </a:pPr>
            <a:r>
              <a:rPr lang="en-US" sz="1600" dirty="0" smtClean="0">
                <a:solidFill>
                  <a:srgbClr val="4E4E4E"/>
                </a:solidFill>
                <a:latin typeface="Arial"/>
                <a:cs typeface="Arial"/>
              </a:rPr>
              <a:t>NIEM community stakeholders in the same mission space for </a:t>
            </a:r>
            <a:r>
              <a:rPr lang="en-US" sz="1600" dirty="0">
                <a:solidFill>
                  <a:srgbClr val="4E4E4E"/>
                </a:solidFill>
                <a:latin typeface="Arial"/>
                <a:cs typeface="Arial"/>
              </a:rPr>
              <a:t>initial </a:t>
            </a:r>
            <a:r>
              <a:rPr lang="en-US" sz="1600" dirty="0" smtClean="0">
                <a:solidFill>
                  <a:srgbClr val="4E4E4E"/>
                </a:solidFill>
                <a:latin typeface="Arial"/>
                <a:cs typeface="Arial"/>
              </a:rPr>
              <a:t>exchange guidance</a:t>
            </a:r>
            <a:endParaRPr lang="en-US" sz="1600" dirty="0">
              <a:solidFill>
                <a:srgbClr val="4E4E4E"/>
              </a:solidFill>
              <a:latin typeface="Arial"/>
              <a:cs typeface="Arial"/>
            </a:endParaRPr>
          </a:p>
          <a:p>
            <a:pPr marL="514350" lvl="1" indent="-285750" fontAlgn="auto">
              <a:spcBef>
                <a:spcPct val="20000"/>
              </a:spcBef>
              <a:spcAft>
                <a:spcPts val="0"/>
              </a:spcAft>
              <a:buFont typeface="Arial"/>
              <a:buChar char="•"/>
              <a:defRPr/>
            </a:pPr>
            <a:endParaRPr lang="en-US" sz="1600" dirty="0">
              <a:solidFill>
                <a:srgbClr val="4E4E4E"/>
              </a:solidFill>
              <a:latin typeface="Arial"/>
              <a:cs typeface="Arial"/>
            </a:endParaRPr>
          </a:p>
          <a:p>
            <a:pPr marL="514350" lvl="1" indent="-285750" fontAlgn="auto">
              <a:spcBef>
                <a:spcPct val="20000"/>
              </a:spcBef>
              <a:spcAft>
                <a:spcPts val="0"/>
              </a:spcAft>
              <a:buFont typeface="Arial"/>
              <a:buChar char="•"/>
              <a:defRPr/>
            </a:pPr>
            <a:r>
              <a:rPr lang="en-US" sz="1600" kern="0" dirty="0">
                <a:solidFill>
                  <a:srgbClr val="4E4E4E"/>
                </a:solidFill>
                <a:latin typeface="Arial" pitchFamily="34" charset="0"/>
                <a:cs typeface="Arial" pitchFamily="34" charset="0"/>
              </a:rPr>
              <a:t>NIEM practitioners from your organization</a:t>
            </a:r>
            <a:endParaRPr lang="en-US" sz="1600" dirty="0">
              <a:solidFill>
                <a:srgbClr val="4E4E4E"/>
              </a:solidFill>
              <a:latin typeface="Arial"/>
              <a:cs typeface="Arial"/>
            </a:endParaRPr>
          </a:p>
          <a:p>
            <a:pPr marL="228600" lvl="1" fontAlgn="auto">
              <a:spcBef>
                <a:spcPct val="20000"/>
              </a:spcBef>
              <a:spcAft>
                <a:spcPts val="0"/>
              </a:spcAft>
              <a:defRPr/>
            </a:pPr>
            <a:endParaRPr lang="en-US" dirty="0">
              <a:solidFill>
                <a:srgbClr val="686868"/>
              </a:solidFill>
              <a:latin typeface="Arial"/>
              <a:cs typeface="Arial"/>
            </a:endParaRPr>
          </a:p>
          <a:p>
            <a:pPr marL="1143000" lvl="2" indent="-228600" fontAlgn="auto">
              <a:spcBef>
                <a:spcPct val="20000"/>
              </a:spcBef>
              <a:spcAft>
                <a:spcPts val="0"/>
              </a:spcAft>
              <a:buFont typeface="Arial" pitchFamily="34" charset="0"/>
              <a:buChar char="•"/>
              <a:defRPr/>
            </a:pPr>
            <a:endParaRPr lang="en-US" dirty="0">
              <a:solidFill>
                <a:srgbClr val="686868"/>
              </a:solidFill>
              <a:latin typeface="Arial"/>
              <a:cs typeface="Arial"/>
            </a:endParaRPr>
          </a:p>
          <a:p>
            <a:pPr algn="ctr">
              <a:lnSpc>
                <a:spcPct val="90000"/>
              </a:lnSpc>
              <a:defRPr/>
            </a:pPr>
            <a:endParaRPr lang="en-US" sz="2000" b="1" spc="-50" dirty="0">
              <a:solidFill>
                <a:srgbClr val="686868"/>
              </a:solidFill>
              <a:latin typeface="Arial"/>
              <a:cs typeface="Arial"/>
            </a:endParaRPr>
          </a:p>
        </p:txBody>
      </p:sp>
      <p:sp>
        <p:nvSpPr>
          <p:cNvPr id="24" name="Rounded Rectangle 23"/>
          <p:cNvSpPr/>
          <p:nvPr/>
        </p:nvSpPr>
        <p:spPr bwMode="auto">
          <a:xfrm>
            <a:off x="5029200" y="2180912"/>
            <a:ext cx="3657600" cy="38100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2000" b="1" spc="-50" dirty="0">
                <a:solidFill>
                  <a:schemeClr val="tx2"/>
                </a:solidFill>
                <a:latin typeface="Arial"/>
                <a:cs typeface="Arial"/>
              </a:rPr>
              <a:t>Potential interview outcomes</a:t>
            </a:r>
          </a:p>
          <a:p>
            <a:pPr algn="ctr">
              <a:lnSpc>
                <a:spcPct val="90000"/>
              </a:lnSpc>
              <a:defRPr/>
            </a:pPr>
            <a:endParaRPr lang="en-US" sz="2000" b="1" spc="-50" dirty="0">
              <a:solidFill>
                <a:srgbClr val="686868"/>
              </a:solidFill>
              <a:latin typeface="Arial"/>
              <a:cs typeface="Arial"/>
            </a:endParaRPr>
          </a:p>
          <a:p>
            <a:pPr marL="514350" lvl="1" indent="-285750" fontAlgn="auto">
              <a:spcBef>
                <a:spcPct val="20000"/>
              </a:spcBef>
              <a:spcAft>
                <a:spcPts val="0"/>
              </a:spcAft>
              <a:buFont typeface="Arial"/>
              <a:buChar char="•"/>
              <a:defRPr/>
            </a:pPr>
            <a:r>
              <a:rPr lang="en-US" sz="1600" dirty="0">
                <a:solidFill>
                  <a:srgbClr val="4E4E4E"/>
                </a:solidFill>
                <a:latin typeface="Arial"/>
                <a:cs typeface="Arial"/>
              </a:rPr>
              <a:t>Understand exchange requirements and expectations</a:t>
            </a:r>
          </a:p>
          <a:p>
            <a:pPr marL="514350" lvl="1" indent="-285750" fontAlgn="auto">
              <a:spcBef>
                <a:spcPct val="20000"/>
              </a:spcBef>
              <a:spcAft>
                <a:spcPts val="0"/>
              </a:spcAft>
              <a:buFont typeface="Arial"/>
              <a:buChar char="•"/>
              <a:defRPr/>
            </a:pPr>
            <a:endParaRPr lang="en-US" sz="1600" dirty="0">
              <a:solidFill>
                <a:srgbClr val="4E4E4E"/>
              </a:solidFill>
              <a:latin typeface="Arial"/>
              <a:cs typeface="Arial"/>
            </a:endParaRPr>
          </a:p>
          <a:p>
            <a:pPr marL="514350" lvl="1" indent="-285750" fontAlgn="auto">
              <a:spcBef>
                <a:spcPct val="20000"/>
              </a:spcBef>
              <a:spcAft>
                <a:spcPts val="0"/>
              </a:spcAft>
              <a:buFont typeface="Arial"/>
              <a:buChar char="•"/>
              <a:defRPr/>
            </a:pPr>
            <a:r>
              <a:rPr lang="en-US" sz="1600" dirty="0">
                <a:solidFill>
                  <a:srgbClr val="4E4E4E"/>
                </a:solidFill>
                <a:latin typeface="Arial"/>
                <a:cs typeface="Arial"/>
              </a:rPr>
              <a:t>Identify data objects in </a:t>
            </a:r>
            <a:r>
              <a:rPr lang="en-US" sz="1600" dirty="0" smtClean="0">
                <a:solidFill>
                  <a:srgbClr val="4E4E4E"/>
                </a:solidFill>
                <a:latin typeface="Arial"/>
                <a:cs typeface="Arial"/>
              </a:rPr>
              <a:t>the NIEM data model and/or existing IEPDs that </a:t>
            </a:r>
            <a:r>
              <a:rPr lang="en-US" sz="1600" dirty="0">
                <a:solidFill>
                  <a:srgbClr val="4E4E4E"/>
                </a:solidFill>
                <a:latin typeface="Arial"/>
                <a:cs typeface="Arial"/>
              </a:rPr>
              <a:t>can be reused in the exchange</a:t>
            </a:r>
          </a:p>
          <a:p>
            <a:pPr marL="514350" lvl="1" indent="-285750" fontAlgn="auto">
              <a:spcBef>
                <a:spcPct val="20000"/>
              </a:spcBef>
              <a:spcAft>
                <a:spcPts val="0"/>
              </a:spcAft>
              <a:buFont typeface="Arial"/>
              <a:buChar char="•"/>
              <a:defRPr/>
            </a:pPr>
            <a:endParaRPr lang="en-US" sz="1600" dirty="0">
              <a:solidFill>
                <a:srgbClr val="4E4E4E"/>
              </a:solidFill>
              <a:latin typeface="Arial"/>
              <a:cs typeface="Arial"/>
            </a:endParaRPr>
          </a:p>
          <a:p>
            <a:pPr marL="514350" lvl="1" indent="-285750" fontAlgn="auto">
              <a:spcBef>
                <a:spcPct val="20000"/>
              </a:spcBef>
              <a:spcAft>
                <a:spcPts val="0"/>
              </a:spcAft>
              <a:buFont typeface="Arial"/>
              <a:buChar char="•"/>
              <a:defRPr/>
            </a:pPr>
            <a:r>
              <a:rPr lang="en-US" sz="1600" dirty="0">
                <a:solidFill>
                  <a:srgbClr val="4E4E4E"/>
                </a:solidFill>
                <a:latin typeface="Arial"/>
                <a:cs typeface="Arial"/>
              </a:rPr>
              <a:t>Learn best practices for NIEM alignment and IEPD development</a:t>
            </a:r>
          </a:p>
          <a:p>
            <a:pPr marL="228600" lvl="1" fontAlgn="auto">
              <a:spcBef>
                <a:spcPct val="20000"/>
              </a:spcBef>
              <a:spcAft>
                <a:spcPts val="0"/>
              </a:spcAft>
              <a:defRPr/>
            </a:pPr>
            <a:endParaRPr lang="en-US" dirty="0">
              <a:solidFill>
                <a:srgbClr val="686868"/>
              </a:solidFill>
              <a:latin typeface="Arial"/>
              <a:cs typeface="Arial"/>
            </a:endParaRPr>
          </a:p>
          <a:p>
            <a:pPr marL="1143000" lvl="2" indent="-228600" fontAlgn="auto">
              <a:spcBef>
                <a:spcPct val="20000"/>
              </a:spcBef>
              <a:spcAft>
                <a:spcPts val="0"/>
              </a:spcAft>
              <a:buFont typeface="Arial" pitchFamily="34" charset="0"/>
              <a:buChar char="•"/>
              <a:defRPr/>
            </a:pPr>
            <a:endParaRPr lang="en-US" dirty="0">
              <a:solidFill>
                <a:srgbClr val="686868"/>
              </a:solidFill>
              <a:latin typeface="Arial"/>
              <a:cs typeface="Arial"/>
            </a:endParaRPr>
          </a:p>
          <a:p>
            <a:pPr algn="ctr">
              <a:lnSpc>
                <a:spcPct val="90000"/>
              </a:lnSpc>
              <a:defRPr/>
            </a:pPr>
            <a:endParaRPr lang="en-US" sz="2000" b="1" spc="-50" dirty="0">
              <a:solidFill>
                <a:srgbClr val="686868"/>
              </a:solidFill>
              <a:latin typeface="Arial"/>
              <a:cs typeface="Arial"/>
            </a:endParaRPr>
          </a:p>
        </p:txBody>
      </p:sp>
      <p:sp>
        <p:nvSpPr>
          <p:cNvPr id="2" name="TextBox 1"/>
          <p:cNvSpPr txBox="1"/>
          <p:nvPr/>
        </p:nvSpPr>
        <p:spPr>
          <a:xfrm>
            <a:off x="520261" y="1119351"/>
            <a:ext cx="7851516" cy="882869"/>
          </a:xfrm>
          <a:prstGeom prst="rect">
            <a:avLst/>
          </a:prstGeom>
        </p:spPr>
        <p:txBody>
          <a:bodyPr vert="horz" wrap="square" lIns="91440" tIns="45720" rIns="91440" bIns="45720" rtlCol="0">
            <a:noAutofit/>
          </a:bodyPr>
          <a:lstStyle/>
          <a:p>
            <a:pPr algn="l"/>
            <a:r>
              <a:rPr lang="en-US" sz="1600" b="0" dirty="0" smtClean="0">
                <a:solidFill>
                  <a:srgbClr val="4E4E4E"/>
                </a:solidFill>
                <a:latin typeface="Arial"/>
                <a:cs typeface="Arial"/>
              </a:rPr>
              <a:t>Stakeholder interviews are conducted to provide an understanding of the information  exchange environment. Interview results will enable an organization to more effectively exchange information between stakeholders.  </a:t>
            </a:r>
          </a:p>
        </p:txBody>
      </p:sp>
    </p:spTree>
    <p:extLst>
      <p:ext uri="{BB962C8B-B14F-4D97-AF65-F5344CB8AC3E}">
        <p14:creationId xmlns:p14="http://schemas.microsoft.com/office/powerpoint/2010/main" val="330405828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Title 2"/>
          <p:cNvSpPr>
            <a:spLocks noGrp="1"/>
          </p:cNvSpPr>
          <p:nvPr>
            <p:ph type="title"/>
          </p:nvPr>
        </p:nvSpPr>
        <p:spPr>
          <a:ln/>
        </p:spPr>
        <p:txBody>
          <a:bodyPr>
            <a:normAutofit/>
          </a:bodyPr>
          <a:lstStyle/>
          <a:p>
            <a:pPr eaLnBrk="1" hangingPunct="1"/>
            <a:r>
              <a:rPr lang="en-US">
                <a:latin typeface="Arial" charset="0"/>
                <a:cs typeface="Arial" charset="0"/>
              </a:rPr>
              <a:t>Assess Resource Impacts</a:t>
            </a:r>
          </a:p>
        </p:txBody>
      </p:sp>
      <p:sp>
        <p:nvSpPr>
          <p:cNvPr id="84994" name="Content Placeholder 1"/>
          <p:cNvSpPr>
            <a:spLocks noGrp="1"/>
          </p:cNvSpPr>
          <p:nvPr>
            <p:ph idx="1"/>
          </p:nvPr>
        </p:nvSpPr>
        <p:spPr>
          <a:xfrm>
            <a:off x="324069" y="1122947"/>
            <a:ext cx="8362731" cy="1772653"/>
          </a:xfrm>
        </p:spPr>
        <p:txBody>
          <a:bodyPr>
            <a:normAutofit/>
          </a:bodyPr>
          <a:lstStyle/>
          <a:p>
            <a:pPr marL="0" lvl="1" indent="0">
              <a:buFont typeface="Arial" charset="0"/>
              <a:buNone/>
            </a:pPr>
            <a:r>
              <a:rPr lang="en-US" sz="1800" b="1" dirty="0">
                <a:solidFill>
                  <a:srgbClr val="1F497D"/>
                </a:solidFill>
                <a:latin typeface="Arial" charset="0"/>
                <a:cs typeface="Arial" charset="0"/>
              </a:rPr>
              <a:t>Differences in exchange complexity</a:t>
            </a:r>
            <a:r>
              <a:rPr lang="en-US" sz="1800" dirty="0">
                <a:latin typeface="Arial" charset="0"/>
                <a:cs typeface="Arial" charset="0"/>
              </a:rPr>
              <a:t> will have an effect on the resources required to develop the IEPD and will assist in determining which IEPD artifacts should be developed as part of the </a:t>
            </a:r>
            <a:r>
              <a:rPr lang="en-US" sz="1800" dirty="0" smtClean="0">
                <a:latin typeface="Arial" charset="0"/>
                <a:cs typeface="Arial" charset="0"/>
              </a:rPr>
              <a:t>exchange.</a:t>
            </a:r>
            <a:endParaRPr lang="en-US" sz="1800" dirty="0">
              <a:latin typeface="Arial" charset="0"/>
              <a:cs typeface="Arial" charset="0"/>
            </a:endParaRPr>
          </a:p>
        </p:txBody>
      </p:sp>
      <p:sp>
        <p:nvSpPr>
          <p:cNvPr id="2" name="Slide Number Placeholder 1"/>
          <p:cNvSpPr>
            <a:spLocks noGrp="1"/>
          </p:cNvSpPr>
          <p:nvPr>
            <p:ph type="sldNum" sz="quarter" idx="10"/>
          </p:nvPr>
        </p:nvSpPr>
        <p:spPr/>
        <p:txBody>
          <a:bodyPr/>
          <a:lstStyle/>
          <a:p>
            <a:fld id="{6E6030FC-FB78-5E4D-92EA-5D9433591EA9}" type="slidenum">
              <a:rPr lang="en-US" smtClean="0"/>
              <a:pPr/>
              <a:t>23</a:t>
            </a:fld>
            <a:endParaRPr lang="en-US" dirty="0"/>
          </a:p>
        </p:txBody>
      </p:sp>
      <p:grpSp>
        <p:nvGrpSpPr>
          <p:cNvPr id="13" name="Group 12"/>
          <p:cNvGrpSpPr/>
          <p:nvPr/>
        </p:nvGrpSpPr>
        <p:grpSpPr>
          <a:xfrm>
            <a:off x="7407343" y="730894"/>
            <a:ext cx="1235427" cy="143483"/>
            <a:chOff x="3462929" y="4029126"/>
            <a:chExt cx="1696889" cy="197077"/>
          </a:xfrm>
        </p:grpSpPr>
        <p:cxnSp>
          <p:nvCxnSpPr>
            <p:cNvPr id="14" name="Straight Connector 13"/>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23" name="Table 22"/>
          <p:cNvGraphicFramePr>
            <a:graphicFrameLocks noGrp="1"/>
          </p:cNvGraphicFramePr>
          <p:nvPr>
            <p:extLst>
              <p:ext uri="{D42A27DB-BD31-4B8C-83A1-F6EECF244321}">
                <p14:modId xmlns:p14="http://schemas.microsoft.com/office/powerpoint/2010/main" val="3644799673"/>
              </p:ext>
            </p:extLst>
          </p:nvPr>
        </p:nvGraphicFramePr>
        <p:xfrm>
          <a:off x="558245" y="2362200"/>
          <a:ext cx="3785155" cy="2834639"/>
        </p:xfrm>
        <a:graphic>
          <a:graphicData uri="http://schemas.openxmlformats.org/drawingml/2006/table">
            <a:tbl>
              <a:tblPr firstRow="1" bandRow="1">
                <a:tableStyleId>{E8034E78-7F5D-4C2E-B375-FC64B27BC917}</a:tableStyleId>
              </a:tblPr>
              <a:tblGrid>
                <a:gridCol w="3785155"/>
              </a:tblGrid>
              <a:tr h="357871">
                <a:tc>
                  <a:txBody>
                    <a:bodyPr/>
                    <a:lstStyle/>
                    <a:p>
                      <a:pPr marL="0" algn="ctr"/>
                      <a:r>
                        <a:rPr lang="en-US" sz="2000" dirty="0">
                          <a:latin typeface="Arial"/>
                          <a:cs typeface="Arial"/>
                        </a:rPr>
                        <a:t>Low Resource Impacts</a:t>
                      </a:r>
                    </a:p>
                  </a:txBody>
                  <a:tcPr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solidFill>
                      <a:schemeClr val="accent1"/>
                    </a:solidFill>
                  </a:tcPr>
                </a:tc>
              </a:tr>
              <a:tr h="357871">
                <a:tc>
                  <a:txBody>
                    <a:bodyPr/>
                    <a:lstStyle/>
                    <a:p>
                      <a:pPr marL="91440"/>
                      <a:r>
                        <a:rPr lang="en-US" sz="1400" dirty="0">
                          <a:solidFill>
                            <a:srgbClr val="4E4E4E"/>
                          </a:solidFill>
                          <a:latin typeface="Arial"/>
                          <a:cs typeface="Arial"/>
                        </a:rPr>
                        <a:t>Existing exchange</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19110">
                <a:tc>
                  <a:txBody>
                    <a:bodyPr/>
                    <a:lstStyle/>
                    <a:p>
                      <a:pPr marL="91440" marR="0" indent="0" algn="l" defTabSz="457200" rtl="0" eaLnBrk="1" fontAlgn="auto" latinLnBrk="0" hangingPunct="1">
                        <a:lnSpc>
                          <a:spcPct val="100000"/>
                        </a:lnSpc>
                        <a:spcBef>
                          <a:spcPts val="0"/>
                        </a:spcBef>
                        <a:spcAft>
                          <a:spcPts val="0"/>
                        </a:spcAft>
                        <a:buClrTx/>
                        <a:buSzTx/>
                        <a:buFontTx/>
                        <a:buNone/>
                        <a:tabLst/>
                        <a:defRPr/>
                      </a:pPr>
                      <a:r>
                        <a:rPr lang="en-US" sz="1400" dirty="0">
                          <a:solidFill>
                            <a:srgbClr val="4E4E4E"/>
                          </a:solidFill>
                          <a:latin typeface="Arial"/>
                          <a:cs typeface="Arial"/>
                        </a:rPr>
                        <a:t>Information is already available about service/exchange (well documented)</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660685">
                <a:tc>
                  <a:txBody>
                    <a:bodyPr/>
                    <a:lstStyle/>
                    <a:p>
                      <a:pPr marL="91440"/>
                      <a:r>
                        <a:rPr lang="en-US" sz="1400" dirty="0">
                          <a:solidFill>
                            <a:srgbClr val="4E4E4E"/>
                          </a:solidFill>
                          <a:latin typeface="Arial"/>
                          <a:cs typeface="Arial"/>
                        </a:rPr>
                        <a:t>Relatively simple exchange content </a:t>
                      </a:r>
                      <a:br>
                        <a:rPr lang="en-US" sz="1400" dirty="0">
                          <a:solidFill>
                            <a:srgbClr val="4E4E4E"/>
                          </a:solidFill>
                          <a:latin typeface="Arial"/>
                          <a:cs typeface="Arial"/>
                        </a:rPr>
                      </a:br>
                      <a:r>
                        <a:rPr lang="en-US" sz="1400" dirty="0">
                          <a:solidFill>
                            <a:srgbClr val="4E4E4E"/>
                          </a:solidFill>
                          <a:latin typeface="Arial"/>
                          <a:cs typeface="Arial"/>
                        </a:rPr>
                        <a:t>model (minimal number of data objects, well-structured)</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471918">
                <a:tc>
                  <a:txBody>
                    <a:bodyPr/>
                    <a:lstStyle/>
                    <a:p>
                      <a:pPr marL="91440"/>
                      <a:r>
                        <a:rPr lang="en-US" sz="1400" dirty="0">
                          <a:solidFill>
                            <a:srgbClr val="4E4E4E"/>
                          </a:solidFill>
                          <a:latin typeface="Arial"/>
                          <a:cs typeface="Arial"/>
                        </a:rPr>
                        <a:t>NIEM conformant external standards are already in use</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prstClr val="white">
                          <a:lumMod val="85000"/>
                        </a:prstClr>
                      </a:solidFill>
                      <a:prstDash val="solid"/>
                      <a:round/>
                      <a:headEnd type="none" w="med" len="med"/>
                      <a:tailEnd type="none" w="med" len="med"/>
                    </a:lnB>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191591062"/>
              </p:ext>
            </p:extLst>
          </p:nvPr>
        </p:nvGraphicFramePr>
        <p:xfrm>
          <a:off x="4749245" y="2362200"/>
          <a:ext cx="3785155" cy="2825261"/>
        </p:xfrm>
        <a:graphic>
          <a:graphicData uri="http://schemas.openxmlformats.org/drawingml/2006/table">
            <a:tbl>
              <a:tblPr firstRow="1" bandRow="1">
                <a:tableStyleId>{E8034E78-7F5D-4C2E-B375-FC64B27BC917}</a:tableStyleId>
              </a:tblPr>
              <a:tblGrid>
                <a:gridCol w="3785155"/>
              </a:tblGrid>
              <a:tr h="533400">
                <a:tc>
                  <a:txBody>
                    <a:bodyPr/>
                    <a:lstStyle/>
                    <a:p>
                      <a:pPr marL="0" algn="ctr"/>
                      <a:r>
                        <a:rPr lang="en-US" sz="2000" dirty="0">
                          <a:latin typeface="Arial"/>
                          <a:cs typeface="Arial"/>
                        </a:rPr>
                        <a:t>High Resource Impacts</a:t>
                      </a:r>
                    </a:p>
                  </a:txBody>
                  <a:tcPr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solidFill>
                      <a:schemeClr val="accent2"/>
                    </a:solidFill>
                  </a:tcPr>
                </a:tc>
              </a:tr>
              <a:tr h="533400">
                <a:tc>
                  <a:txBody>
                    <a:bodyPr/>
                    <a:lstStyle/>
                    <a:p>
                      <a:pPr marL="91440"/>
                      <a:r>
                        <a:rPr lang="en-US" sz="1400" dirty="0">
                          <a:solidFill>
                            <a:srgbClr val="4E4E4E"/>
                          </a:solidFill>
                          <a:latin typeface="Arial"/>
                          <a:cs typeface="Arial"/>
                        </a:rPr>
                        <a:t>New exchange</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773723">
                <a:tc>
                  <a:txBody>
                    <a:bodyPr/>
                    <a:lstStyle/>
                    <a:p>
                      <a:pPr marL="91440" marR="0" indent="0" algn="l" defTabSz="457200" rtl="0" eaLnBrk="1" fontAlgn="auto" latinLnBrk="0" hangingPunct="1">
                        <a:lnSpc>
                          <a:spcPct val="100000"/>
                        </a:lnSpc>
                        <a:spcBef>
                          <a:spcPts val="0"/>
                        </a:spcBef>
                        <a:spcAft>
                          <a:spcPts val="0"/>
                        </a:spcAft>
                        <a:buClrTx/>
                        <a:buSzTx/>
                        <a:buFontTx/>
                        <a:buNone/>
                        <a:tabLst/>
                        <a:defRPr/>
                      </a:pPr>
                      <a:r>
                        <a:rPr lang="en-US" sz="1400" dirty="0">
                          <a:solidFill>
                            <a:srgbClr val="4E4E4E"/>
                          </a:solidFill>
                          <a:latin typeface="Arial"/>
                          <a:cs typeface="Arial"/>
                        </a:rPr>
                        <a:t>Minimal documentation available about service or exchange (poorly documented)</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984738">
                <a:tc>
                  <a:txBody>
                    <a:bodyPr/>
                    <a:lstStyle/>
                    <a:p>
                      <a:pPr marL="91440"/>
                      <a:r>
                        <a:rPr lang="en-US" sz="1400" dirty="0">
                          <a:solidFill>
                            <a:srgbClr val="4E4E4E"/>
                          </a:solidFill>
                          <a:latin typeface="Arial"/>
                          <a:cs typeface="Arial"/>
                        </a:rPr>
                        <a:t>Relatively complex exchange content </a:t>
                      </a:r>
                      <a:br>
                        <a:rPr lang="en-US" sz="1400" dirty="0">
                          <a:solidFill>
                            <a:srgbClr val="4E4E4E"/>
                          </a:solidFill>
                          <a:latin typeface="Arial"/>
                          <a:cs typeface="Arial"/>
                        </a:rPr>
                      </a:br>
                      <a:r>
                        <a:rPr lang="en-US" sz="1400" dirty="0">
                          <a:solidFill>
                            <a:srgbClr val="4E4E4E"/>
                          </a:solidFill>
                          <a:latin typeface="Arial"/>
                          <a:cs typeface="Arial"/>
                        </a:rPr>
                        <a:t>model</a:t>
                      </a:r>
                      <a:r>
                        <a:rPr lang="en-US" sz="1400" baseline="0" dirty="0">
                          <a:solidFill>
                            <a:srgbClr val="4E4E4E"/>
                          </a:solidFill>
                          <a:latin typeface="Arial"/>
                          <a:cs typeface="Arial"/>
                        </a:rPr>
                        <a:t> </a:t>
                      </a:r>
                      <a:r>
                        <a:rPr lang="en-US" sz="1400" dirty="0">
                          <a:solidFill>
                            <a:srgbClr val="4E4E4E"/>
                          </a:solidFill>
                          <a:latin typeface="Arial"/>
                          <a:cs typeface="Arial"/>
                        </a:rPr>
                        <a:t>(large number of data objects,</a:t>
                      </a:r>
                      <a:r>
                        <a:rPr lang="en-US" sz="1400" baseline="0" dirty="0">
                          <a:solidFill>
                            <a:srgbClr val="4E4E4E"/>
                          </a:solidFill>
                          <a:latin typeface="Arial"/>
                          <a:cs typeface="Arial"/>
                        </a:rPr>
                        <a:t> </a:t>
                      </a:r>
                      <a:br>
                        <a:rPr lang="en-US" sz="1400" baseline="0" dirty="0">
                          <a:solidFill>
                            <a:srgbClr val="4E4E4E"/>
                          </a:solidFill>
                          <a:latin typeface="Arial"/>
                          <a:cs typeface="Arial"/>
                        </a:rPr>
                      </a:br>
                      <a:r>
                        <a:rPr lang="en-US" sz="1400" dirty="0">
                          <a:solidFill>
                            <a:srgbClr val="4E4E4E"/>
                          </a:solidFill>
                          <a:latin typeface="Arial"/>
                          <a:cs typeface="Arial"/>
                        </a:rPr>
                        <a:t>not well-structured)</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sp>
        <p:nvSpPr>
          <p:cNvPr id="26" name="Oval 25"/>
          <p:cNvSpPr/>
          <p:nvPr/>
        </p:nvSpPr>
        <p:spPr>
          <a:xfrm>
            <a:off x="381000" y="2209800"/>
            <a:ext cx="593436" cy="593436"/>
          </a:xfrm>
          <a:prstGeom prst="ellipse">
            <a:avLst/>
          </a:prstGeom>
          <a:solidFill>
            <a:srgbClr val="57AAAE"/>
          </a:solidFill>
          <a:ln w="28575"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sp>
        <p:nvSpPr>
          <p:cNvPr id="27" name="Right Arrow 26"/>
          <p:cNvSpPr/>
          <p:nvPr/>
        </p:nvSpPr>
        <p:spPr>
          <a:xfrm rot="5400000">
            <a:off x="515283" y="2362200"/>
            <a:ext cx="324870" cy="324870"/>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Oval 27"/>
          <p:cNvSpPr/>
          <p:nvPr/>
        </p:nvSpPr>
        <p:spPr>
          <a:xfrm>
            <a:off x="4590117" y="2209800"/>
            <a:ext cx="593436" cy="593436"/>
          </a:xfrm>
          <a:prstGeom prst="ellipse">
            <a:avLst/>
          </a:prstGeom>
          <a:solidFill>
            <a:schemeClr val="accent2"/>
          </a:solidFill>
          <a:ln w="28575"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sp>
        <p:nvSpPr>
          <p:cNvPr id="29" name="Right Arrow 28"/>
          <p:cNvSpPr/>
          <p:nvPr/>
        </p:nvSpPr>
        <p:spPr>
          <a:xfrm rot="16200000">
            <a:off x="4724400" y="2362200"/>
            <a:ext cx="324870" cy="324870"/>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Content Placeholder 1"/>
          <p:cNvSpPr txBox="1">
            <a:spLocks/>
          </p:cNvSpPr>
          <p:nvPr/>
        </p:nvSpPr>
        <p:spPr>
          <a:xfrm>
            <a:off x="381000" y="5393751"/>
            <a:ext cx="8362731" cy="581388"/>
          </a:xfrm>
          <a:prstGeom prst="rect">
            <a:avLst/>
          </a:prstGeom>
        </p:spPr>
        <p:txBody>
          <a:bodyPr vert="horz" lIns="91440" tIns="45720" rIns="91440" bIns="45720" rtlCol="0">
            <a:norm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a:r>
              <a:rPr lang="en-US" sz="1400" dirty="0" smtClean="0">
                <a:solidFill>
                  <a:srgbClr val="4E4E4E"/>
                </a:solidFill>
                <a:latin typeface="Arial" charset="0"/>
                <a:cs typeface="Arial" charset="0"/>
              </a:rPr>
              <a:t>All stakeholders associated with this exchange should be involved in determining the complexity so that all factors are understood and taken into account when planning the exchange. </a:t>
            </a:r>
            <a:endParaRPr lang="en-US" sz="1400" dirty="0">
              <a:solidFill>
                <a:srgbClr val="4E4E4E"/>
              </a:solidFill>
              <a:latin typeface="Arial" charset="0"/>
              <a:cs typeface="Arial" charset="0"/>
            </a:endParaRPr>
          </a:p>
        </p:txBody>
      </p:sp>
    </p:spTree>
    <p:extLst>
      <p:ext uri="{BB962C8B-B14F-4D97-AF65-F5344CB8AC3E}">
        <p14:creationId xmlns:p14="http://schemas.microsoft.com/office/powerpoint/2010/main" val="20395870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Title 2"/>
          <p:cNvSpPr>
            <a:spLocks noGrp="1"/>
          </p:cNvSpPr>
          <p:nvPr>
            <p:ph type="title"/>
          </p:nvPr>
        </p:nvSpPr>
        <p:spPr>
          <a:ln/>
        </p:spPr>
        <p:txBody>
          <a:bodyPr>
            <a:normAutofit/>
          </a:bodyPr>
          <a:lstStyle/>
          <a:p>
            <a:pPr eaLnBrk="1" hangingPunct="1"/>
            <a:r>
              <a:rPr lang="en-US" dirty="0" smtClean="0">
                <a:latin typeface="Arial" charset="0"/>
                <a:cs typeface="Arial" charset="0"/>
              </a:rPr>
              <a:t>Modeling </a:t>
            </a:r>
            <a:r>
              <a:rPr lang="en-US" dirty="0">
                <a:latin typeface="Arial" charset="0"/>
                <a:cs typeface="Arial" charset="0"/>
              </a:rPr>
              <a:t>Business Scenarios</a:t>
            </a:r>
          </a:p>
        </p:txBody>
      </p:sp>
      <p:sp>
        <p:nvSpPr>
          <p:cNvPr id="88066" name="Content Placeholder 1"/>
          <p:cNvSpPr>
            <a:spLocks noGrp="1"/>
          </p:cNvSpPr>
          <p:nvPr>
            <p:ph idx="1"/>
          </p:nvPr>
        </p:nvSpPr>
        <p:spPr>
          <a:xfrm>
            <a:off x="324069" y="1200150"/>
            <a:ext cx="8362731" cy="3143250"/>
          </a:xfrm>
        </p:spPr>
        <p:txBody>
          <a:bodyPr>
            <a:normAutofit/>
          </a:bodyPr>
          <a:lstStyle/>
          <a:p>
            <a:pPr marL="342900" indent="-342900">
              <a:buFont typeface="Arial"/>
              <a:buChar char="•"/>
            </a:pPr>
            <a:r>
              <a:rPr lang="en-US" sz="1600" dirty="0">
                <a:latin typeface="Arial" charset="0"/>
                <a:cs typeface="Arial" charset="0"/>
              </a:rPr>
              <a:t>An effective business scenario is: Informative, strategic, and comprehensive </a:t>
            </a:r>
          </a:p>
          <a:p>
            <a:pPr marL="342900" indent="-342900">
              <a:buFont typeface="Arial"/>
              <a:buChar char="•"/>
            </a:pPr>
            <a:r>
              <a:rPr lang="en-US" sz="1600" dirty="0" smtClean="0">
                <a:latin typeface="Arial" charset="0"/>
                <a:cs typeface="Arial" charset="0"/>
              </a:rPr>
              <a:t>Modeling creates a graphical representation of information exchange requirements and is essential in assisting the user to depict the scenario that will ultimately drive the building of the information exchange </a:t>
            </a:r>
          </a:p>
          <a:p>
            <a:pPr marL="342900" indent="-342900">
              <a:buFont typeface="Arial"/>
              <a:buChar char="•"/>
            </a:pPr>
            <a:r>
              <a:rPr lang="en-US" sz="1600" dirty="0" smtClean="0">
                <a:latin typeface="Arial" charset="0"/>
                <a:cs typeface="Arial" charset="0"/>
              </a:rPr>
              <a:t>Using diagrams when creating business scenarios is an effective first step for accomplishing this</a:t>
            </a:r>
          </a:p>
          <a:p>
            <a:endParaRPr lang="en-US" sz="500" dirty="0" smtClean="0">
              <a:latin typeface="Arial" charset="0"/>
              <a:cs typeface="Arial" charset="0"/>
            </a:endParaRPr>
          </a:p>
          <a:p>
            <a:r>
              <a:rPr lang="en-US" sz="1600" dirty="0" smtClean="0">
                <a:latin typeface="Arial" charset="0"/>
                <a:cs typeface="Arial" charset="0"/>
              </a:rPr>
              <a:t>The </a:t>
            </a:r>
            <a:r>
              <a:rPr lang="en-US" sz="1600" dirty="0">
                <a:latin typeface="Arial" charset="0"/>
                <a:cs typeface="Arial" charset="0"/>
              </a:rPr>
              <a:t>following diagrams assist with IEPD development by providing business context and details around each information exchange and where it fits into a larger overall process. </a:t>
            </a:r>
            <a:endParaRPr lang="en-US" sz="1600" dirty="0" smtClean="0">
              <a:latin typeface="Arial" charset="0"/>
              <a:cs typeface="Arial" charset="0"/>
            </a:endParaRPr>
          </a:p>
          <a:p>
            <a:endParaRPr lang="en-US" sz="500" dirty="0">
              <a:latin typeface="Arial" charset="0"/>
              <a:cs typeface="Arial" charset="0"/>
            </a:endParaRPr>
          </a:p>
          <a:p>
            <a:r>
              <a:rPr lang="en-US" sz="1600" dirty="0" smtClean="0">
                <a:latin typeface="Arial" charset="0"/>
                <a:cs typeface="Arial" charset="0"/>
              </a:rPr>
              <a:t>These </a:t>
            </a:r>
            <a:r>
              <a:rPr lang="en-US" sz="1600" dirty="0">
                <a:latin typeface="Arial" charset="0"/>
                <a:cs typeface="Arial" charset="0"/>
              </a:rPr>
              <a:t>diagrams should be included in an IEPD:</a:t>
            </a:r>
          </a:p>
        </p:txBody>
      </p:sp>
      <p:sp>
        <p:nvSpPr>
          <p:cNvPr id="2" name="Slide Number Placeholder 1"/>
          <p:cNvSpPr>
            <a:spLocks noGrp="1"/>
          </p:cNvSpPr>
          <p:nvPr>
            <p:ph type="sldNum" sz="quarter" idx="10"/>
          </p:nvPr>
        </p:nvSpPr>
        <p:spPr/>
        <p:txBody>
          <a:bodyPr/>
          <a:lstStyle/>
          <a:p>
            <a:fld id="{6E6030FC-FB78-5E4D-92EA-5D9433591EA9}" type="slidenum">
              <a:rPr lang="en-US" smtClean="0"/>
              <a:pPr/>
              <a:t>24</a:t>
            </a:fld>
            <a:endParaRPr lang="en-US" dirty="0"/>
          </a:p>
        </p:txBody>
      </p:sp>
      <p:grpSp>
        <p:nvGrpSpPr>
          <p:cNvPr id="13" name="Group 12"/>
          <p:cNvGrpSpPr/>
          <p:nvPr/>
        </p:nvGrpSpPr>
        <p:grpSpPr>
          <a:xfrm>
            <a:off x="7407343" y="730894"/>
            <a:ext cx="1235427" cy="143483"/>
            <a:chOff x="3462929" y="4029126"/>
            <a:chExt cx="1696889" cy="197077"/>
          </a:xfrm>
        </p:grpSpPr>
        <p:cxnSp>
          <p:nvCxnSpPr>
            <p:cNvPr id="14" name="Straight Connector 13"/>
            <p:cNvCxnSpPr>
              <a:endCxn id="1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0" name="Group 1"/>
          <p:cNvGrpSpPr>
            <a:grpSpLocks/>
          </p:cNvGrpSpPr>
          <p:nvPr/>
        </p:nvGrpSpPr>
        <p:grpSpPr bwMode="auto">
          <a:xfrm>
            <a:off x="762000" y="4154901"/>
            <a:ext cx="2362200" cy="1808162"/>
            <a:chOff x="469656" y="3044974"/>
            <a:chExt cx="2598609" cy="1861238"/>
          </a:xfrm>
        </p:grpSpPr>
        <p:sp>
          <p:nvSpPr>
            <p:cNvPr id="21" name="Rounded Rectangle 20"/>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Use Case Diagrams</a:t>
              </a:r>
            </a:p>
          </p:txBody>
        </p:sp>
        <p:sp>
          <p:nvSpPr>
            <p:cNvPr id="22" name="Rounded Rectangle 21"/>
            <p:cNvSpPr/>
            <p:nvPr/>
          </p:nvSpPr>
          <p:spPr>
            <a:xfrm>
              <a:off x="536328" y="3829340"/>
              <a:ext cx="2450978" cy="983252"/>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700" b="1" dirty="0">
                  <a:solidFill>
                    <a:srgbClr val="4E4E4E"/>
                  </a:solidFill>
                  <a:latin typeface="+mj-lt"/>
                  <a:cs typeface="Arial"/>
                </a:rPr>
                <a:t>Used to describe </a:t>
              </a:r>
            </a:p>
            <a:p>
              <a:pPr algn="ctr" fontAlgn="auto">
                <a:spcBef>
                  <a:spcPts val="0"/>
                </a:spcBef>
                <a:spcAft>
                  <a:spcPts val="0"/>
                </a:spcAft>
                <a:defRPr/>
              </a:pPr>
              <a:r>
                <a:rPr lang="en-US" sz="1700" b="1" dirty="0">
                  <a:solidFill>
                    <a:srgbClr val="4E4E4E"/>
                  </a:solidFill>
                  <a:latin typeface="+mj-lt"/>
                  <a:cs typeface="Arial"/>
                </a:rPr>
                <a:t>Functionality </a:t>
              </a:r>
            </a:p>
          </p:txBody>
        </p:sp>
      </p:grpSp>
      <p:grpSp>
        <p:nvGrpSpPr>
          <p:cNvPr id="23" name="Group 1"/>
          <p:cNvGrpSpPr>
            <a:grpSpLocks/>
          </p:cNvGrpSpPr>
          <p:nvPr/>
        </p:nvGrpSpPr>
        <p:grpSpPr bwMode="auto">
          <a:xfrm>
            <a:off x="3429000" y="4154901"/>
            <a:ext cx="2362200" cy="1808162"/>
            <a:chOff x="469656" y="3044974"/>
            <a:chExt cx="2598609" cy="1861238"/>
          </a:xfrm>
        </p:grpSpPr>
        <p:sp>
          <p:nvSpPr>
            <p:cNvPr id="24" name="Rounded Rectangle 23"/>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Business Process Diagrams</a:t>
              </a:r>
            </a:p>
          </p:txBody>
        </p:sp>
        <p:sp>
          <p:nvSpPr>
            <p:cNvPr id="25" name="Rounded Rectangle 24"/>
            <p:cNvSpPr/>
            <p:nvPr/>
          </p:nvSpPr>
          <p:spPr>
            <a:xfrm>
              <a:off x="536328" y="3829340"/>
              <a:ext cx="2450978" cy="983252"/>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700" b="1" dirty="0">
                  <a:solidFill>
                    <a:srgbClr val="4E4E4E"/>
                  </a:solidFill>
                  <a:latin typeface="+mj-lt"/>
                  <a:cs typeface="Arial"/>
                </a:rPr>
                <a:t>Used to describe </a:t>
              </a:r>
            </a:p>
            <a:p>
              <a:pPr algn="ctr" fontAlgn="auto">
                <a:spcBef>
                  <a:spcPts val="0"/>
                </a:spcBef>
                <a:spcAft>
                  <a:spcPts val="0"/>
                </a:spcAft>
                <a:defRPr/>
              </a:pPr>
              <a:r>
                <a:rPr lang="en-US" sz="1700" b="1" dirty="0">
                  <a:solidFill>
                    <a:srgbClr val="4E4E4E"/>
                  </a:solidFill>
                  <a:latin typeface="+mj-lt"/>
                  <a:cs typeface="Arial"/>
                </a:rPr>
                <a:t>Activity Sequencing </a:t>
              </a:r>
            </a:p>
          </p:txBody>
        </p:sp>
      </p:grpSp>
      <p:grpSp>
        <p:nvGrpSpPr>
          <p:cNvPr id="26" name="Group 1"/>
          <p:cNvGrpSpPr>
            <a:grpSpLocks/>
          </p:cNvGrpSpPr>
          <p:nvPr/>
        </p:nvGrpSpPr>
        <p:grpSpPr bwMode="auto">
          <a:xfrm>
            <a:off x="6096000" y="4154901"/>
            <a:ext cx="2362200" cy="1808162"/>
            <a:chOff x="469656" y="3044974"/>
            <a:chExt cx="2598609" cy="1861238"/>
          </a:xfrm>
        </p:grpSpPr>
        <p:sp>
          <p:nvSpPr>
            <p:cNvPr id="27" name="Rounded Rectangle 26"/>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Sequence Diagrams</a:t>
              </a:r>
            </a:p>
          </p:txBody>
        </p:sp>
        <p:sp>
          <p:nvSpPr>
            <p:cNvPr id="28" name="Rounded Rectangle 27"/>
            <p:cNvSpPr/>
            <p:nvPr/>
          </p:nvSpPr>
          <p:spPr>
            <a:xfrm>
              <a:off x="536328" y="3829340"/>
              <a:ext cx="2450978" cy="983252"/>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700" b="1" dirty="0">
                  <a:solidFill>
                    <a:srgbClr val="4E4E4E"/>
                  </a:solidFill>
                  <a:latin typeface="+mj-lt"/>
                  <a:cs typeface="Arial"/>
                </a:rPr>
                <a:t>Used to describe </a:t>
              </a:r>
            </a:p>
            <a:p>
              <a:pPr algn="ctr" fontAlgn="auto">
                <a:spcBef>
                  <a:spcPts val="0"/>
                </a:spcBef>
                <a:spcAft>
                  <a:spcPts val="0"/>
                </a:spcAft>
                <a:defRPr/>
              </a:pPr>
              <a:r>
                <a:rPr lang="en-US" sz="1700" b="1" dirty="0">
                  <a:solidFill>
                    <a:srgbClr val="4E4E4E"/>
                  </a:solidFill>
                  <a:latin typeface="+mj-lt"/>
                  <a:cs typeface="Arial"/>
                </a:rPr>
                <a:t>Message Flow</a:t>
              </a:r>
            </a:p>
          </p:txBody>
        </p:sp>
      </p:gr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itle 2"/>
          <p:cNvSpPr>
            <a:spLocks noGrp="1"/>
          </p:cNvSpPr>
          <p:nvPr>
            <p:ph type="title"/>
          </p:nvPr>
        </p:nvSpPr>
        <p:spPr>
          <a:ln/>
        </p:spPr>
        <p:txBody>
          <a:bodyPr>
            <a:normAutofit/>
          </a:bodyPr>
          <a:lstStyle/>
          <a:p>
            <a:pPr eaLnBrk="1" hangingPunct="1"/>
            <a:r>
              <a:rPr lang="en-US">
                <a:latin typeface="Arial" charset="0"/>
                <a:cs typeface="Arial" charset="0"/>
              </a:rPr>
              <a:t>What is a Use Case Diagram?</a:t>
            </a:r>
          </a:p>
        </p:txBody>
      </p:sp>
      <p:sp>
        <p:nvSpPr>
          <p:cNvPr id="89090" name="Content Placeholder 1"/>
          <p:cNvSpPr>
            <a:spLocks noGrp="1"/>
          </p:cNvSpPr>
          <p:nvPr>
            <p:ph idx="1"/>
          </p:nvPr>
        </p:nvSpPr>
        <p:spPr/>
        <p:txBody>
          <a:bodyPr/>
          <a:lstStyle/>
          <a:p>
            <a:pPr marL="0" lvl="1" indent="0">
              <a:spcBef>
                <a:spcPts val="600"/>
              </a:spcBef>
              <a:buFont typeface="Arial" charset="0"/>
              <a:buNone/>
            </a:pPr>
            <a:r>
              <a:rPr lang="en-US" dirty="0">
                <a:latin typeface="Arial" charset="0"/>
                <a:cs typeface="Arial" charset="0"/>
              </a:rPr>
              <a:t>A </a:t>
            </a:r>
            <a:r>
              <a:rPr lang="en-US" dirty="0" smtClean="0">
                <a:latin typeface="Arial" charset="0"/>
                <a:cs typeface="Arial" charset="0"/>
              </a:rPr>
              <a:t> Use Case is a graphical </a:t>
            </a:r>
            <a:r>
              <a:rPr lang="en-US" dirty="0">
                <a:latin typeface="Arial" charset="0"/>
                <a:cs typeface="Arial" charset="0"/>
              </a:rPr>
              <a:t>representation of the functionality of a particular information exchange as perceived by an external observer</a:t>
            </a:r>
          </a:p>
        </p:txBody>
      </p:sp>
      <p:sp>
        <p:nvSpPr>
          <p:cNvPr id="2" name="Slide Number Placeholder 1"/>
          <p:cNvSpPr>
            <a:spLocks noGrp="1"/>
          </p:cNvSpPr>
          <p:nvPr>
            <p:ph type="sldNum" sz="quarter" idx="10"/>
          </p:nvPr>
        </p:nvSpPr>
        <p:spPr/>
        <p:txBody>
          <a:bodyPr/>
          <a:lstStyle/>
          <a:p>
            <a:fld id="{6E6030FC-FB78-5E4D-92EA-5D9433591EA9}" type="slidenum">
              <a:rPr lang="en-US" smtClean="0"/>
              <a:pPr/>
              <a:t>25</a:t>
            </a:fld>
            <a:endParaRPr lang="en-US" dirty="0"/>
          </a:p>
        </p:txBody>
      </p:sp>
      <p:grpSp>
        <p:nvGrpSpPr>
          <p:cNvPr id="22" name="Group 21"/>
          <p:cNvGrpSpPr/>
          <p:nvPr/>
        </p:nvGrpSpPr>
        <p:grpSpPr>
          <a:xfrm>
            <a:off x="7407343" y="730894"/>
            <a:ext cx="1235427" cy="143483"/>
            <a:chOff x="3462929" y="4029126"/>
            <a:chExt cx="1696889" cy="197077"/>
          </a:xfrm>
        </p:grpSpPr>
        <p:cxnSp>
          <p:nvCxnSpPr>
            <p:cNvPr id="23" name="Straight Connector 22"/>
            <p:cNvCxnSpPr>
              <a:endCxn id="31"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2" name="Content Placeholder 22"/>
          <p:cNvSpPr txBox="1">
            <a:spLocks/>
          </p:cNvSpPr>
          <p:nvPr/>
        </p:nvSpPr>
        <p:spPr>
          <a:xfrm>
            <a:off x="2962168" y="2077075"/>
            <a:ext cx="5334000" cy="609600"/>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4E4E4E"/>
                </a:solidFill>
              </a:rPr>
              <a:t>Depicts system interactions; a role that a human, device, or system “plays” within the diagram</a:t>
            </a:r>
          </a:p>
        </p:txBody>
      </p:sp>
      <p:cxnSp>
        <p:nvCxnSpPr>
          <p:cNvPr id="36" name="Straight Connector 35"/>
          <p:cNvCxnSpPr/>
          <p:nvPr/>
        </p:nvCxnSpPr>
        <p:spPr>
          <a:xfrm>
            <a:off x="838200" y="2890560"/>
            <a:ext cx="73791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831544" y="2057400"/>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38"/>
          <p:cNvSpPr/>
          <p:nvPr/>
        </p:nvSpPr>
        <p:spPr>
          <a:xfrm>
            <a:off x="1752600" y="2227987"/>
            <a:ext cx="819706" cy="307777"/>
          </a:xfrm>
          <a:prstGeom prst="rect">
            <a:avLst/>
          </a:prstGeom>
        </p:spPr>
        <p:txBody>
          <a:bodyPr wrap="none">
            <a:spAutoFit/>
          </a:bodyPr>
          <a:lstStyle/>
          <a:p>
            <a:pPr lvl="0" algn="ctr"/>
            <a:r>
              <a:rPr lang="en-US" sz="1400" b="1" dirty="0">
                <a:solidFill>
                  <a:srgbClr val="57AAAE"/>
                </a:solidFill>
              </a:rPr>
              <a:t>ACTOR</a:t>
            </a:r>
          </a:p>
        </p:txBody>
      </p:sp>
      <p:sp>
        <p:nvSpPr>
          <p:cNvPr id="40" name="Content Placeholder 22"/>
          <p:cNvSpPr txBox="1">
            <a:spLocks/>
          </p:cNvSpPr>
          <p:nvPr/>
        </p:nvSpPr>
        <p:spPr>
          <a:xfrm>
            <a:off x="2962168" y="3143875"/>
            <a:ext cx="5334000" cy="609600"/>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4E4E4E"/>
                </a:solidFill>
              </a:rPr>
              <a:t>Depicts system functionality such as main or sub functionality, a user goal, or an activity </a:t>
            </a:r>
            <a:r>
              <a:rPr lang="en-US" sz="1500" dirty="0" smtClean="0">
                <a:solidFill>
                  <a:srgbClr val="4E4E4E"/>
                </a:solidFill>
              </a:rPr>
              <a:t>system</a:t>
            </a:r>
            <a:endParaRPr lang="en-US" sz="1500" dirty="0">
              <a:solidFill>
                <a:srgbClr val="4E4E4E"/>
              </a:solidFill>
            </a:endParaRPr>
          </a:p>
        </p:txBody>
      </p:sp>
      <p:cxnSp>
        <p:nvCxnSpPr>
          <p:cNvPr id="41" name="Straight Connector 40"/>
          <p:cNvCxnSpPr/>
          <p:nvPr/>
        </p:nvCxnSpPr>
        <p:spPr>
          <a:xfrm>
            <a:off x="838200" y="3957360"/>
            <a:ext cx="73791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831544" y="3124200"/>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ectangle 43"/>
          <p:cNvSpPr/>
          <p:nvPr/>
        </p:nvSpPr>
        <p:spPr>
          <a:xfrm>
            <a:off x="1611199" y="3294787"/>
            <a:ext cx="1102510" cy="307777"/>
          </a:xfrm>
          <a:prstGeom prst="rect">
            <a:avLst/>
          </a:prstGeom>
        </p:spPr>
        <p:txBody>
          <a:bodyPr wrap="none">
            <a:spAutoFit/>
          </a:bodyPr>
          <a:lstStyle/>
          <a:p>
            <a:pPr lvl="0" algn="ctr"/>
            <a:r>
              <a:rPr lang="en-US" sz="1400" b="1" dirty="0">
                <a:solidFill>
                  <a:srgbClr val="57AAAE"/>
                </a:solidFill>
              </a:rPr>
              <a:t>USE CASE</a:t>
            </a:r>
          </a:p>
        </p:txBody>
      </p:sp>
      <p:sp>
        <p:nvSpPr>
          <p:cNvPr id="45" name="Content Placeholder 22"/>
          <p:cNvSpPr txBox="1">
            <a:spLocks/>
          </p:cNvSpPr>
          <p:nvPr/>
        </p:nvSpPr>
        <p:spPr>
          <a:xfrm>
            <a:off x="2962168" y="4210675"/>
            <a:ext cx="5334000" cy="609600"/>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4E4E4E"/>
                </a:solidFill>
              </a:rPr>
              <a:t>Depicts the relationships actors have with use cases and each other</a:t>
            </a:r>
          </a:p>
        </p:txBody>
      </p:sp>
      <p:cxnSp>
        <p:nvCxnSpPr>
          <p:cNvPr id="46" name="Straight Connector 45"/>
          <p:cNvCxnSpPr/>
          <p:nvPr/>
        </p:nvCxnSpPr>
        <p:spPr>
          <a:xfrm>
            <a:off x="838200" y="5024160"/>
            <a:ext cx="73791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831544" y="4191000"/>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1533917" y="4361587"/>
            <a:ext cx="1257075" cy="307777"/>
          </a:xfrm>
          <a:prstGeom prst="rect">
            <a:avLst/>
          </a:prstGeom>
        </p:spPr>
        <p:txBody>
          <a:bodyPr wrap="none">
            <a:spAutoFit/>
          </a:bodyPr>
          <a:lstStyle/>
          <a:p>
            <a:pPr lvl="0" algn="ctr"/>
            <a:r>
              <a:rPr lang="en-US" sz="1400" b="1" dirty="0" smtClean="0">
                <a:solidFill>
                  <a:srgbClr val="57AAAE"/>
                </a:solidFill>
              </a:rPr>
              <a:t>Relationship</a:t>
            </a:r>
            <a:endParaRPr lang="en-US" sz="1400" b="1" dirty="0">
              <a:solidFill>
                <a:srgbClr val="57AAAE"/>
              </a:solidFill>
            </a:endParaRPr>
          </a:p>
        </p:txBody>
      </p:sp>
      <p:sp>
        <p:nvSpPr>
          <p:cNvPr id="50" name="Content Placeholder 22"/>
          <p:cNvSpPr txBox="1">
            <a:spLocks/>
          </p:cNvSpPr>
          <p:nvPr/>
        </p:nvSpPr>
        <p:spPr>
          <a:xfrm>
            <a:off x="2962168" y="5277475"/>
            <a:ext cx="5334000" cy="609600"/>
          </a:xfrm>
          <a:prstGeom prst="rect">
            <a:avLst/>
          </a:prstGeom>
        </p:spPr>
        <p:txBody>
          <a:bodyPr vert="horz" lIns="91440" tIns="45720" rIns="91440" bIns="45720" rtlCol="0" anchor="ctr" anchorCtr="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4E4E4E"/>
                </a:solidFill>
              </a:rPr>
              <a:t>Contains all functionality and limits scope of the diagram</a:t>
            </a:r>
          </a:p>
        </p:txBody>
      </p:sp>
      <p:sp>
        <p:nvSpPr>
          <p:cNvPr id="52" name="Oval 51"/>
          <p:cNvSpPr/>
          <p:nvPr/>
        </p:nvSpPr>
        <p:spPr>
          <a:xfrm>
            <a:off x="831544" y="5257800"/>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Rectangle 53"/>
          <p:cNvSpPr/>
          <p:nvPr/>
        </p:nvSpPr>
        <p:spPr>
          <a:xfrm>
            <a:off x="1698224" y="5428387"/>
            <a:ext cx="928459" cy="307777"/>
          </a:xfrm>
          <a:prstGeom prst="rect">
            <a:avLst/>
          </a:prstGeom>
        </p:spPr>
        <p:txBody>
          <a:bodyPr wrap="none">
            <a:spAutoFit/>
          </a:bodyPr>
          <a:lstStyle/>
          <a:p>
            <a:pPr lvl="0" algn="ctr"/>
            <a:r>
              <a:rPr lang="en-US" sz="1400" b="1" dirty="0">
                <a:solidFill>
                  <a:srgbClr val="57AAAE"/>
                </a:solidFill>
              </a:rPr>
              <a:t>SYSTEM</a:t>
            </a:r>
          </a:p>
        </p:txBody>
      </p:sp>
      <p:pic>
        <p:nvPicPr>
          <p:cNvPr id="3" name="Picture 2"/>
          <p:cNvPicPr>
            <a:picLocks noChangeAspect="1"/>
          </p:cNvPicPr>
          <p:nvPr/>
        </p:nvPicPr>
        <p:blipFill>
          <a:blip r:embed="rId3"/>
          <a:stretch>
            <a:fillRect/>
          </a:stretch>
        </p:blipFill>
        <p:spPr>
          <a:xfrm>
            <a:off x="1003619" y="2209800"/>
            <a:ext cx="304800" cy="361950"/>
          </a:xfrm>
          <a:prstGeom prst="rect">
            <a:avLst/>
          </a:prstGeom>
        </p:spPr>
      </p:pic>
      <p:pic>
        <p:nvPicPr>
          <p:cNvPr id="4" name="Picture 3"/>
          <p:cNvPicPr>
            <a:picLocks noChangeAspect="1"/>
          </p:cNvPicPr>
          <p:nvPr/>
        </p:nvPicPr>
        <p:blipFill>
          <a:blip r:embed="rId4"/>
          <a:stretch>
            <a:fillRect/>
          </a:stretch>
        </p:blipFill>
        <p:spPr>
          <a:xfrm>
            <a:off x="990600" y="3276600"/>
            <a:ext cx="355600" cy="329738"/>
          </a:xfrm>
          <a:prstGeom prst="rect">
            <a:avLst/>
          </a:prstGeom>
        </p:spPr>
      </p:pic>
      <p:pic>
        <p:nvPicPr>
          <p:cNvPr id="5" name="Picture 4"/>
          <p:cNvPicPr>
            <a:picLocks noChangeAspect="1"/>
          </p:cNvPicPr>
          <p:nvPr/>
        </p:nvPicPr>
        <p:blipFill>
          <a:blip r:embed="rId5"/>
          <a:stretch>
            <a:fillRect/>
          </a:stretch>
        </p:blipFill>
        <p:spPr>
          <a:xfrm>
            <a:off x="932774" y="4343400"/>
            <a:ext cx="438826" cy="368300"/>
          </a:xfrm>
          <a:prstGeom prst="rect">
            <a:avLst/>
          </a:prstGeom>
        </p:spPr>
      </p:pic>
      <p:pic>
        <p:nvPicPr>
          <p:cNvPr id="9" name="Picture 8"/>
          <p:cNvPicPr>
            <a:picLocks noChangeAspect="1"/>
          </p:cNvPicPr>
          <p:nvPr/>
        </p:nvPicPr>
        <p:blipFill>
          <a:blip r:embed="rId6"/>
          <a:stretch>
            <a:fillRect/>
          </a:stretch>
        </p:blipFill>
        <p:spPr>
          <a:xfrm>
            <a:off x="940525" y="5398125"/>
            <a:ext cx="430989" cy="368300"/>
          </a:xfrm>
          <a:prstGeom prst="rect">
            <a:avLst/>
          </a:prstGeom>
        </p:spPr>
      </p:pic>
    </p:spTree>
    <p:extLst>
      <p:ext uri="{BB962C8B-B14F-4D97-AF65-F5344CB8AC3E}">
        <p14:creationId xmlns:p14="http://schemas.microsoft.com/office/powerpoint/2010/main" val="26133752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p:cNvSpPr/>
          <p:nvPr/>
        </p:nvSpPr>
        <p:spPr bwMode="auto">
          <a:xfrm>
            <a:off x="1524000" y="1295400"/>
            <a:ext cx="5943600" cy="4648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endParaRPr lang="en-US" sz="1600" b="1" spc="-50" dirty="0">
              <a:solidFill>
                <a:srgbClr val="686868"/>
              </a:solidFill>
              <a:latin typeface="Arial"/>
              <a:cs typeface="Arial"/>
            </a:endParaRPr>
          </a:p>
        </p:txBody>
      </p:sp>
      <p:sp>
        <p:nvSpPr>
          <p:cNvPr id="90114" name="Title 2"/>
          <p:cNvSpPr>
            <a:spLocks noGrp="1"/>
          </p:cNvSpPr>
          <p:nvPr>
            <p:ph type="title"/>
          </p:nvPr>
        </p:nvSpPr>
        <p:spPr>
          <a:ln/>
        </p:spPr>
        <p:txBody>
          <a:bodyPr>
            <a:normAutofit/>
          </a:bodyPr>
          <a:lstStyle/>
          <a:p>
            <a:pPr eaLnBrk="1" hangingPunct="1"/>
            <a:r>
              <a:rPr lang="en-US" dirty="0">
                <a:latin typeface="Arial" charset="0"/>
                <a:cs typeface="Arial" charset="0"/>
              </a:rPr>
              <a:t>A Use Case Diagram Example</a:t>
            </a:r>
          </a:p>
        </p:txBody>
      </p:sp>
      <p:sp>
        <p:nvSpPr>
          <p:cNvPr id="6" name="Slide Number Placeholder 5"/>
          <p:cNvSpPr>
            <a:spLocks noGrp="1"/>
          </p:cNvSpPr>
          <p:nvPr>
            <p:ph type="sldNum" sz="quarter" idx="10"/>
          </p:nvPr>
        </p:nvSpPr>
        <p:spPr/>
        <p:txBody>
          <a:bodyPr/>
          <a:lstStyle/>
          <a:p>
            <a:fld id="{6E6030FC-FB78-5E4D-92EA-5D9433591EA9}" type="slidenum">
              <a:rPr lang="en-US" smtClean="0"/>
              <a:pPr/>
              <a:t>26</a:t>
            </a:fld>
            <a:endParaRPr lang="en-US" dirty="0"/>
          </a:p>
        </p:txBody>
      </p:sp>
      <p:grpSp>
        <p:nvGrpSpPr>
          <p:cNvPr id="15" name="Group 14"/>
          <p:cNvGrpSpPr/>
          <p:nvPr/>
        </p:nvGrpSpPr>
        <p:grpSpPr>
          <a:xfrm>
            <a:off x="7407343" y="730894"/>
            <a:ext cx="1235427" cy="143483"/>
            <a:chOff x="3462929" y="4029126"/>
            <a:chExt cx="1696889" cy="197077"/>
          </a:xfrm>
        </p:grpSpPr>
        <p:cxnSp>
          <p:nvCxnSpPr>
            <p:cNvPr id="17" name="Straight Connector 16"/>
            <p:cNvCxnSpPr>
              <a:endCxn id="2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8" name="Picture 7"/>
          <p:cNvPicPr>
            <a:picLocks noChangeAspect="1"/>
          </p:cNvPicPr>
          <p:nvPr/>
        </p:nvPicPr>
        <p:blipFill>
          <a:blip r:embed="rId3"/>
          <a:stretch>
            <a:fillRect/>
          </a:stretch>
        </p:blipFill>
        <p:spPr>
          <a:xfrm>
            <a:off x="501650" y="2233641"/>
            <a:ext cx="609600" cy="575733"/>
          </a:xfrm>
          <a:prstGeom prst="rect">
            <a:avLst/>
          </a:prstGeom>
        </p:spPr>
      </p:pic>
      <p:sp>
        <p:nvSpPr>
          <p:cNvPr id="29" name="TextBox 28"/>
          <p:cNvSpPr txBox="1"/>
          <p:nvPr/>
        </p:nvSpPr>
        <p:spPr>
          <a:xfrm>
            <a:off x="349250" y="2819400"/>
            <a:ext cx="914400" cy="381000"/>
          </a:xfrm>
          <a:prstGeom prst="rect">
            <a:avLst/>
          </a:prstGeom>
        </p:spPr>
        <p:txBody>
          <a:bodyPr vert="horz" wrap="none" lIns="91440" tIns="45720" rIns="91440" bIns="45720" rtlCol="0">
            <a:normAutofit/>
          </a:bodyPr>
          <a:lstStyle/>
          <a:p>
            <a:pPr algn="ctr"/>
            <a:r>
              <a:rPr lang="en-US" sz="1200" b="1" dirty="0" smtClean="0">
                <a:solidFill>
                  <a:schemeClr val="tx2"/>
                </a:solidFill>
                <a:latin typeface="Arial"/>
                <a:cs typeface="Arial"/>
              </a:rPr>
              <a:t>Traveler</a:t>
            </a:r>
          </a:p>
        </p:txBody>
      </p:sp>
      <p:sp>
        <p:nvSpPr>
          <p:cNvPr id="30" name="TextBox 29"/>
          <p:cNvSpPr txBox="1"/>
          <p:nvPr/>
        </p:nvSpPr>
        <p:spPr>
          <a:xfrm>
            <a:off x="7816850" y="2819400"/>
            <a:ext cx="914400" cy="381000"/>
          </a:xfrm>
          <a:prstGeom prst="rect">
            <a:avLst/>
          </a:prstGeom>
        </p:spPr>
        <p:txBody>
          <a:bodyPr vert="horz" wrap="none" lIns="91440" tIns="45720" rIns="91440" bIns="45720" rtlCol="0">
            <a:normAutofit/>
          </a:bodyPr>
          <a:lstStyle/>
          <a:p>
            <a:pPr algn="ctr"/>
            <a:r>
              <a:rPr lang="en-US" sz="1200" b="1" dirty="0" smtClean="0">
                <a:solidFill>
                  <a:schemeClr val="tx2"/>
                </a:solidFill>
                <a:latin typeface="Arial"/>
                <a:cs typeface="Arial"/>
              </a:rPr>
              <a:t>Airport Officer</a:t>
            </a:r>
          </a:p>
        </p:txBody>
      </p:sp>
      <p:sp>
        <p:nvSpPr>
          <p:cNvPr id="31" name="TextBox 30"/>
          <p:cNvSpPr txBox="1"/>
          <p:nvPr/>
        </p:nvSpPr>
        <p:spPr>
          <a:xfrm>
            <a:off x="7816850" y="5257800"/>
            <a:ext cx="914400" cy="381000"/>
          </a:xfrm>
          <a:prstGeom prst="rect">
            <a:avLst/>
          </a:prstGeom>
        </p:spPr>
        <p:txBody>
          <a:bodyPr vert="horz" wrap="none" lIns="91440" tIns="45720" rIns="91440" bIns="45720" rtlCol="0">
            <a:noAutofit/>
          </a:bodyPr>
          <a:lstStyle/>
          <a:p>
            <a:pPr algn="ctr"/>
            <a:r>
              <a:rPr lang="en-US" sz="1200" b="1" dirty="0" smtClean="0">
                <a:solidFill>
                  <a:schemeClr val="tx2"/>
                </a:solidFill>
                <a:latin typeface="Arial"/>
                <a:cs typeface="Arial"/>
              </a:rPr>
              <a:t>Customs </a:t>
            </a:r>
          </a:p>
          <a:p>
            <a:pPr algn="ctr"/>
            <a:r>
              <a:rPr lang="en-US" sz="1200" b="1" dirty="0" smtClean="0">
                <a:solidFill>
                  <a:schemeClr val="tx2"/>
                </a:solidFill>
                <a:latin typeface="Arial"/>
                <a:cs typeface="Arial"/>
              </a:rPr>
              <a:t>Application</a:t>
            </a:r>
          </a:p>
        </p:txBody>
      </p:sp>
      <p:sp>
        <p:nvSpPr>
          <p:cNvPr id="32" name="TextBox 31"/>
          <p:cNvSpPr txBox="1"/>
          <p:nvPr/>
        </p:nvSpPr>
        <p:spPr>
          <a:xfrm>
            <a:off x="349250" y="5257800"/>
            <a:ext cx="914400" cy="381000"/>
          </a:xfrm>
          <a:prstGeom prst="rect">
            <a:avLst/>
          </a:prstGeom>
        </p:spPr>
        <p:txBody>
          <a:bodyPr vert="horz" wrap="none" lIns="91440" tIns="45720" rIns="91440" bIns="45720" rtlCol="0">
            <a:noAutofit/>
          </a:bodyPr>
          <a:lstStyle/>
          <a:p>
            <a:pPr algn="ctr"/>
            <a:r>
              <a:rPr lang="en-US" sz="1200" b="1" dirty="0" smtClean="0">
                <a:solidFill>
                  <a:schemeClr val="tx2"/>
                </a:solidFill>
                <a:latin typeface="Arial"/>
                <a:cs typeface="Arial"/>
              </a:rPr>
              <a:t>Airport Screening </a:t>
            </a:r>
            <a:br>
              <a:rPr lang="en-US" sz="1200" b="1" dirty="0" smtClean="0">
                <a:solidFill>
                  <a:schemeClr val="tx2"/>
                </a:solidFill>
                <a:latin typeface="Arial"/>
                <a:cs typeface="Arial"/>
              </a:rPr>
            </a:br>
            <a:r>
              <a:rPr lang="en-US" sz="1200" b="1" dirty="0" smtClean="0">
                <a:solidFill>
                  <a:schemeClr val="tx2"/>
                </a:solidFill>
                <a:latin typeface="Arial"/>
                <a:cs typeface="Arial"/>
              </a:rPr>
              <a:t>Application</a:t>
            </a:r>
          </a:p>
        </p:txBody>
      </p:sp>
      <p:sp>
        <p:nvSpPr>
          <p:cNvPr id="35" name="Rounded Rectangle 34"/>
          <p:cNvSpPr/>
          <p:nvPr/>
        </p:nvSpPr>
        <p:spPr bwMode="auto">
          <a:xfrm>
            <a:off x="5181600" y="2362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Review Query Results</a:t>
            </a:r>
            <a:endParaRPr lang="en-US" sz="1100" b="1" spc="-50" dirty="0">
              <a:solidFill>
                <a:srgbClr val="686868"/>
              </a:solidFill>
              <a:latin typeface="Arial"/>
              <a:cs typeface="Arial"/>
            </a:endParaRPr>
          </a:p>
        </p:txBody>
      </p:sp>
      <p:sp>
        <p:nvSpPr>
          <p:cNvPr id="42" name="Rounded Rectangle 41"/>
          <p:cNvSpPr/>
          <p:nvPr/>
        </p:nvSpPr>
        <p:spPr bwMode="auto">
          <a:xfrm>
            <a:off x="3962400" y="5334000"/>
            <a:ext cx="1371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Send Traveler</a:t>
            </a:r>
          </a:p>
          <a:p>
            <a:pPr algn="ctr">
              <a:lnSpc>
                <a:spcPct val="90000"/>
              </a:lnSpc>
              <a:defRPr/>
            </a:pPr>
            <a:r>
              <a:rPr lang="en-US" sz="1100" b="1" spc="-50" dirty="0">
                <a:solidFill>
                  <a:schemeClr val="tx2"/>
                </a:solidFill>
                <a:latin typeface="Arial"/>
                <a:cs typeface="Arial"/>
              </a:rPr>
              <a:t>History Message</a:t>
            </a:r>
            <a:endParaRPr lang="en-US" sz="1100" b="1" spc="-50" dirty="0">
              <a:solidFill>
                <a:srgbClr val="686868"/>
              </a:solidFill>
              <a:latin typeface="Arial"/>
              <a:cs typeface="Arial"/>
            </a:endParaRPr>
          </a:p>
        </p:txBody>
      </p:sp>
      <p:sp>
        <p:nvSpPr>
          <p:cNvPr id="13" name="TextBox 12"/>
          <p:cNvSpPr txBox="1"/>
          <p:nvPr/>
        </p:nvSpPr>
        <p:spPr>
          <a:xfrm>
            <a:off x="2705100" y="914400"/>
            <a:ext cx="3581400" cy="381000"/>
          </a:xfrm>
          <a:prstGeom prst="rect">
            <a:avLst/>
          </a:prstGeom>
        </p:spPr>
        <p:txBody>
          <a:bodyPr vert="horz" wrap="square" lIns="91440" tIns="45720" rIns="91440" bIns="45720" rtlCol="0">
            <a:normAutofit/>
          </a:bodyPr>
          <a:lstStyle/>
          <a:p>
            <a:pPr algn="ctr"/>
            <a:r>
              <a:rPr lang="en-US" sz="1600" b="1" spc="-50" dirty="0">
                <a:solidFill>
                  <a:schemeClr val="tx2"/>
                </a:solidFill>
                <a:latin typeface="Arial"/>
                <a:cs typeface="Arial"/>
              </a:rPr>
              <a:t>Traveler Processing System</a:t>
            </a:r>
            <a:endParaRPr lang="en-US" sz="1600" b="1" spc="-50" dirty="0">
              <a:solidFill>
                <a:srgbClr val="686868"/>
              </a:solidFill>
              <a:latin typeface="Arial"/>
              <a:cs typeface="Arial"/>
            </a:endParaRPr>
          </a:p>
        </p:txBody>
      </p:sp>
      <p:sp>
        <p:nvSpPr>
          <p:cNvPr id="48" name="Freeform 47"/>
          <p:cNvSpPr/>
          <p:nvPr/>
        </p:nvSpPr>
        <p:spPr>
          <a:xfrm>
            <a:off x="1143000" y="1780116"/>
            <a:ext cx="2973917" cy="590550"/>
          </a:xfrm>
          <a:custGeom>
            <a:avLst/>
            <a:gdLst>
              <a:gd name="connsiteX0" fmla="*/ 963083 w 2973917"/>
              <a:gd name="connsiteY0" fmla="*/ 0 h 952500"/>
              <a:gd name="connsiteX1" fmla="*/ 0 w 2973917"/>
              <a:gd name="connsiteY1" fmla="*/ 952500 h 952500"/>
              <a:gd name="connsiteX2" fmla="*/ 2973917 w 2973917"/>
              <a:gd name="connsiteY2" fmla="*/ 338666 h 952500"/>
              <a:gd name="connsiteX3" fmla="*/ 2973917 w 2973917"/>
              <a:gd name="connsiteY3" fmla="*/ 338666 h 952500"/>
              <a:gd name="connsiteX4" fmla="*/ 2973917 w 2973917"/>
              <a:gd name="connsiteY4" fmla="*/ 338666 h 952500"/>
              <a:gd name="connsiteX0" fmla="*/ 1016000 w 2973917"/>
              <a:gd name="connsiteY0" fmla="*/ 1 h 613834"/>
              <a:gd name="connsiteX1" fmla="*/ 0 w 2973917"/>
              <a:gd name="connsiteY1" fmla="*/ 613834 h 613834"/>
              <a:gd name="connsiteX2" fmla="*/ 2973917 w 2973917"/>
              <a:gd name="connsiteY2" fmla="*/ 0 h 613834"/>
              <a:gd name="connsiteX3" fmla="*/ 2973917 w 2973917"/>
              <a:gd name="connsiteY3" fmla="*/ 0 h 613834"/>
              <a:gd name="connsiteX4" fmla="*/ 2973917 w 2973917"/>
              <a:gd name="connsiteY4" fmla="*/ 0 h 613834"/>
              <a:gd name="connsiteX0" fmla="*/ 984250 w 2973917"/>
              <a:gd name="connsiteY0" fmla="*/ 0 h 930758"/>
              <a:gd name="connsiteX1" fmla="*/ 0 w 2973917"/>
              <a:gd name="connsiteY1" fmla="*/ 930758 h 930758"/>
              <a:gd name="connsiteX2" fmla="*/ 2973917 w 2973917"/>
              <a:gd name="connsiteY2" fmla="*/ 316924 h 930758"/>
              <a:gd name="connsiteX3" fmla="*/ 2973917 w 2973917"/>
              <a:gd name="connsiteY3" fmla="*/ 316924 h 930758"/>
              <a:gd name="connsiteX4" fmla="*/ 2973917 w 2973917"/>
              <a:gd name="connsiteY4" fmla="*/ 316924 h 930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917" h="930758">
                <a:moveTo>
                  <a:pt x="984250" y="0"/>
                </a:moveTo>
                <a:lnTo>
                  <a:pt x="0" y="930758"/>
                </a:lnTo>
                <a:lnTo>
                  <a:pt x="2973917" y="316924"/>
                </a:lnTo>
                <a:lnTo>
                  <a:pt x="2973917" y="316924"/>
                </a:lnTo>
                <a:lnTo>
                  <a:pt x="2973917" y="316924"/>
                </a:lnTo>
              </a:path>
            </a:pathLst>
          </a:custGeom>
          <a:noFill/>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Rounded Rectangle 44"/>
          <p:cNvSpPr/>
          <p:nvPr/>
        </p:nvSpPr>
        <p:spPr bwMode="auto">
          <a:xfrm>
            <a:off x="1981200" y="1447799"/>
            <a:ext cx="990600" cy="627591"/>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Leave </a:t>
            </a:r>
            <a:r>
              <a:rPr lang="en-US" sz="1100" b="1" spc="-50" dirty="0" smtClean="0">
                <a:solidFill>
                  <a:schemeClr val="tx2"/>
                </a:solidFill>
                <a:latin typeface="Arial"/>
                <a:cs typeface="Arial"/>
              </a:rPr>
              <a:t>Customs Station</a:t>
            </a:r>
            <a:endParaRPr lang="en-US" sz="1100" b="1" spc="-50" dirty="0">
              <a:solidFill>
                <a:srgbClr val="686868"/>
              </a:solidFill>
              <a:latin typeface="Arial"/>
              <a:cs typeface="Arial"/>
            </a:endParaRPr>
          </a:p>
        </p:txBody>
      </p:sp>
      <p:cxnSp>
        <p:nvCxnSpPr>
          <p:cNvPr id="47" name="Straight Connector 46"/>
          <p:cNvCxnSpPr/>
          <p:nvPr/>
        </p:nvCxnSpPr>
        <p:spPr>
          <a:xfrm flipH="1">
            <a:off x="1295400" y="3124200"/>
            <a:ext cx="762000" cy="1676400"/>
          </a:xfrm>
          <a:prstGeom prst="line">
            <a:avLst/>
          </a:prstGeom>
          <a:ln w="50800" cmpd="sng">
            <a:solidFill>
              <a:srgbClr val="686868"/>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295400" y="5029200"/>
            <a:ext cx="838200" cy="457200"/>
          </a:xfrm>
          <a:prstGeom prst="line">
            <a:avLst/>
          </a:prstGeom>
          <a:ln w="50800" cmpd="sng">
            <a:solidFill>
              <a:srgbClr val="686868"/>
            </a:solidFill>
          </a:ln>
          <a:effectLst/>
        </p:spPr>
        <p:style>
          <a:lnRef idx="2">
            <a:schemeClr val="accent1"/>
          </a:lnRef>
          <a:fillRef idx="0">
            <a:schemeClr val="accent1"/>
          </a:fillRef>
          <a:effectRef idx="1">
            <a:schemeClr val="accent1"/>
          </a:effectRef>
          <a:fontRef idx="minor">
            <a:schemeClr val="tx1"/>
          </a:fontRef>
        </p:style>
      </p:cxnSp>
      <p:sp>
        <p:nvSpPr>
          <p:cNvPr id="52" name="Freeform 51"/>
          <p:cNvSpPr/>
          <p:nvPr/>
        </p:nvSpPr>
        <p:spPr>
          <a:xfrm>
            <a:off x="6868583" y="1746250"/>
            <a:ext cx="1079500" cy="1545167"/>
          </a:xfrm>
          <a:custGeom>
            <a:avLst/>
            <a:gdLst>
              <a:gd name="connsiteX0" fmla="*/ 52917 w 1079500"/>
              <a:gd name="connsiteY0" fmla="*/ 0 h 1545167"/>
              <a:gd name="connsiteX1" fmla="*/ 1079500 w 1079500"/>
              <a:gd name="connsiteY1" fmla="*/ 571500 h 1545167"/>
              <a:gd name="connsiteX2" fmla="*/ 0 w 1079500"/>
              <a:gd name="connsiteY2" fmla="*/ 1545167 h 1545167"/>
              <a:gd name="connsiteX3" fmla="*/ 0 w 1079500"/>
              <a:gd name="connsiteY3" fmla="*/ 1545167 h 1545167"/>
            </a:gdLst>
            <a:ahLst/>
            <a:cxnLst>
              <a:cxn ang="0">
                <a:pos x="connsiteX0" y="connsiteY0"/>
              </a:cxn>
              <a:cxn ang="0">
                <a:pos x="connsiteX1" y="connsiteY1"/>
              </a:cxn>
              <a:cxn ang="0">
                <a:pos x="connsiteX2" y="connsiteY2"/>
              </a:cxn>
              <a:cxn ang="0">
                <a:pos x="connsiteX3" y="connsiteY3"/>
              </a:cxn>
            </a:cxnLst>
            <a:rect l="l" t="t" r="r" b="b"/>
            <a:pathLst>
              <a:path w="1079500" h="1545167">
                <a:moveTo>
                  <a:pt x="52917" y="0"/>
                </a:moveTo>
                <a:lnTo>
                  <a:pt x="1079500" y="571500"/>
                </a:lnTo>
                <a:lnTo>
                  <a:pt x="0" y="1545167"/>
                </a:lnTo>
                <a:lnTo>
                  <a:pt x="0" y="1545167"/>
                </a:lnTo>
              </a:path>
            </a:pathLst>
          </a:custGeom>
          <a:ln w="508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4" name="Straight Connector 53"/>
          <p:cNvCxnSpPr>
            <a:stCxn id="52" idx="1"/>
            <a:endCxn id="35" idx="3"/>
          </p:cNvCxnSpPr>
          <p:nvPr/>
        </p:nvCxnSpPr>
        <p:spPr>
          <a:xfrm flipH="1">
            <a:off x="6324600" y="2317750"/>
            <a:ext cx="1623483" cy="273050"/>
          </a:xfrm>
          <a:prstGeom prst="line">
            <a:avLst/>
          </a:prstGeom>
          <a:ln w="508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52" idx="1"/>
          </p:cNvCxnSpPr>
          <p:nvPr/>
        </p:nvCxnSpPr>
        <p:spPr>
          <a:xfrm flipH="1">
            <a:off x="5257800" y="2317750"/>
            <a:ext cx="2690283" cy="95885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1524000" y="3505200"/>
            <a:ext cx="2667000" cy="11430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1295400" y="4191000"/>
            <a:ext cx="2590800" cy="6858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0112" name="Straight Connector 90111"/>
          <p:cNvCxnSpPr/>
          <p:nvPr/>
        </p:nvCxnSpPr>
        <p:spPr>
          <a:xfrm flipH="1">
            <a:off x="1524000" y="4876800"/>
            <a:ext cx="2590800" cy="762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0116" name="Straight Connector 90115"/>
          <p:cNvCxnSpPr/>
          <p:nvPr/>
        </p:nvCxnSpPr>
        <p:spPr>
          <a:xfrm>
            <a:off x="5257800" y="4267200"/>
            <a:ext cx="2133600" cy="4572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0118" name="Freeform 90117"/>
          <p:cNvSpPr/>
          <p:nvPr/>
        </p:nvSpPr>
        <p:spPr>
          <a:xfrm>
            <a:off x="7016750" y="4265083"/>
            <a:ext cx="709083" cy="1344084"/>
          </a:xfrm>
          <a:custGeom>
            <a:avLst/>
            <a:gdLst>
              <a:gd name="connsiteX0" fmla="*/ 0 w 709083"/>
              <a:gd name="connsiteY0" fmla="*/ 0 h 1344084"/>
              <a:gd name="connsiteX1" fmla="*/ 709083 w 709083"/>
              <a:gd name="connsiteY1" fmla="*/ 571500 h 1344084"/>
              <a:gd name="connsiteX2" fmla="*/ 10583 w 709083"/>
              <a:gd name="connsiteY2" fmla="*/ 1344084 h 1344084"/>
              <a:gd name="connsiteX3" fmla="*/ 10583 w 709083"/>
              <a:gd name="connsiteY3" fmla="*/ 1344084 h 1344084"/>
              <a:gd name="connsiteX4" fmla="*/ 10583 w 709083"/>
              <a:gd name="connsiteY4" fmla="*/ 1344084 h 1344084"/>
              <a:gd name="connsiteX5" fmla="*/ 10583 w 709083"/>
              <a:gd name="connsiteY5" fmla="*/ 1344084 h 134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083" h="1344084">
                <a:moveTo>
                  <a:pt x="0" y="0"/>
                </a:moveTo>
                <a:lnTo>
                  <a:pt x="709083" y="571500"/>
                </a:lnTo>
                <a:lnTo>
                  <a:pt x="10583" y="1344084"/>
                </a:lnTo>
                <a:lnTo>
                  <a:pt x="10583" y="1344084"/>
                </a:lnTo>
                <a:lnTo>
                  <a:pt x="10583" y="1344084"/>
                </a:lnTo>
                <a:lnTo>
                  <a:pt x="10583" y="1344084"/>
                </a:lnTo>
              </a:path>
            </a:pathLst>
          </a:custGeom>
          <a:ln w="508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0120" name="Straight Connector 90119"/>
          <p:cNvCxnSpPr>
            <a:stCxn id="42" idx="3"/>
          </p:cNvCxnSpPr>
          <p:nvPr/>
        </p:nvCxnSpPr>
        <p:spPr>
          <a:xfrm flipV="1">
            <a:off x="5334000" y="4953000"/>
            <a:ext cx="1981200" cy="6096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0122" name="Straight Connector 90121"/>
          <p:cNvCxnSpPr>
            <a:stCxn id="90118" idx="1"/>
          </p:cNvCxnSpPr>
          <p:nvPr/>
        </p:nvCxnSpPr>
        <p:spPr>
          <a:xfrm flipH="1">
            <a:off x="5410200" y="4836583"/>
            <a:ext cx="2315633" cy="40217"/>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6" name="Rounded Rectangle 35"/>
          <p:cNvSpPr/>
          <p:nvPr/>
        </p:nvSpPr>
        <p:spPr bwMode="auto">
          <a:xfrm>
            <a:off x="1981200" y="2743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Display Query Results</a:t>
            </a:r>
            <a:endParaRPr lang="en-US" sz="1100" b="1" spc="-50" dirty="0">
              <a:solidFill>
                <a:srgbClr val="686868"/>
              </a:solidFill>
              <a:latin typeface="Arial"/>
              <a:cs typeface="Arial"/>
            </a:endParaRPr>
          </a:p>
        </p:txBody>
      </p:sp>
      <p:sp>
        <p:nvSpPr>
          <p:cNvPr id="39" name="Rounded Rectangle 38"/>
          <p:cNvSpPr/>
          <p:nvPr/>
        </p:nvSpPr>
        <p:spPr bwMode="auto">
          <a:xfrm>
            <a:off x="4076700" y="3124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Submit Query</a:t>
            </a:r>
            <a:endParaRPr lang="en-US" sz="1100" b="1" spc="-50" dirty="0">
              <a:solidFill>
                <a:srgbClr val="686868"/>
              </a:solidFill>
              <a:latin typeface="Arial"/>
              <a:cs typeface="Arial"/>
            </a:endParaRPr>
          </a:p>
        </p:txBody>
      </p:sp>
      <p:sp>
        <p:nvSpPr>
          <p:cNvPr id="33" name="Rounded Rectangle 32"/>
          <p:cNvSpPr/>
          <p:nvPr/>
        </p:nvSpPr>
        <p:spPr bwMode="auto">
          <a:xfrm>
            <a:off x="6096000" y="1447800"/>
            <a:ext cx="990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Review</a:t>
            </a:r>
          </a:p>
          <a:p>
            <a:pPr algn="ctr">
              <a:lnSpc>
                <a:spcPct val="90000"/>
              </a:lnSpc>
              <a:defRPr/>
            </a:pPr>
            <a:r>
              <a:rPr lang="en-US" sz="1100" b="1" spc="-50" dirty="0">
                <a:solidFill>
                  <a:schemeClr val="tx2"/>
                </a:solidFill>
                <a:latin typeface="Arial"/>
                <a:cs typeface="Arial"/>
              </a:rPr>
              <a:t>Documents</a:t>
            </a:r>
            <a:endParaRPr lang="en-US" sz="1100" b="1" spc="-50" dirty="0">
              <a:solidFill>
                <a:srgbClr val="686868"/>
              </a:solidFill>
              <a:latin typeface="Arial"/>
              <a:cs typeface="Arial"/>
            </a:endParaRPr>
          </a:p>
        </p:txBody>
      </p:sp>
      <p:sp>
        <p:nvSpPr>
          <p:cNvPr id="37" name="Rounded Rectangle 36"/>
          <p:cNvSpPr/>
          <p:nvPr/>
        </p:nvSpPr>
        <p:spPr bwMode="auto">
          <a:xfrm>
            <a:off x="1981200" y="5334000"/>
            <a:ext cx="14478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Create Traveler History Message</a:t>
            </a:r>
            <a:endParaRPr lang="en-US" sz="1100" b="1" spc="-50" dirty="0">
              <a:solidFill>
                <a:srgbClr val="686868"/>
              </a:solidFill>
              <a:latin typeface="Arial"/>
              <a:cs typeface="Arial"/>
            </a:endParaRPr>
          </a:p>
        </p:txBody>
      </p:sp>
      <p:sp>
        <p:nvSpPr>
          <p:cNvPr id="38" name="Rounded Rectangle 37"/>
          <p:cNvSpPr/>
          <p:nvPr/>
        </p:nvSpPr>
        <p:spPr bwMode="auto">
          <a:xfrm>
            <a:off x="5943600" y="3124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Make Travel</a:t>
            </a:r>
          </a:p>
          <a:p>
            <a:pPr algn="ctr">
              <a:lnSpc>
                <a:spcPct val="90000"/>
              </a:lnSpc>
              <a:defRPr/>
            </a:pPr>
            <a:r>
              <a:rPr lang="en-US" sz="1100" b="1" spc="-50" dirty="0">
                <a:solidFill>
                  <a:schemeClr val="tx2"/>
                </a:solidFill>
                <a:latin typeface="Arial"/>
                <a:cs typeface="Arial"/>
              </a:rPr>
              <a:t>Decision</a:t>
            </a:r>
            <a:endParaRPr lang="en-US" sz="1100" b="1" spc="-50" dirty="0">
              <a:solidFill>
                <a:srgbClr val="686868"/>
              </a:solidFill>
              <a:latin typeface="Arial"/>
              <a:cs typeface="Arial"/>
            </a:endParaRPr>
          </a:p>
        </p:txBody>
      </p:sp>
      <p:sp>
        <p:nvSpPr>
          <p:cNvPr id="43" name="Rounded Rectangle 42"/>
          <p:cNvSpPr/>
          <p:nvPr/>
        </p:nvSpPr>
        <p:spPr bwMode="auto">
          <a:xfrm>
            <a:off x="5791200" y="3886200"/>
            <a:ext cx="12954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Process Query Message</a:t>
            </a:r>
            <a:endParaRPr lang="en-US" sz="1100" b="1" spc="-50" dirty="0">
              <a:solidFill>
                <a:srgbClr val="686868"/>
              </a:solidFill>
              <a:latin typeface="Arial"/>
              <a:cs typeface="Arial"/>
            </a:endParaRPr>
          </a:p>
        </p:txBody>
      </p:sp>
      <p:sp>
        <p:nvSpPr>
          <p:cNvPr id="44" name="Rounded Rectangle 43"/>
          <p:cNvSpPr/>
          <p:nvPr/>
        </p:nvSpPr>
        <p:spPr bwMode="auto">
          <a:xfrm>
            <a:off x="5791200" y="5334000"/>
            <a:ext cx="12954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Save Traveler History</a:t>
            </a:r>
            <a:endParaRPr lang="en-US" sz="1100" b="1" spc="-50" dirty="0">
              <a:solidFill>
                <a:srgbClr val="686868"/>
              </a:solidFill>
              <a:latin typeface="Arial"/>
              <a:cs typeface="Arial"/>
            </a:endParaRPr>
          </a:p>
        </p:txBody>
      </p:sp>
      <p:sp>
        <p:nvSpPr>
          <p:cNvPr id="40" name="Rounded Rectangle 39"/>
          <p:cNvSpPr/>
          <p:nvPr/>
        </p:nvSpPr>
        <p:spPr bwMode="auto">
          <a:xfrm>
            <a:off x="3962400" y="3886200"/>
            <a:ext cx="1371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Start Person</a:t>
            </a:r>
          </a:p>
          <a:p>
            <a:pPr algn="ctr">
              <a:lnSpc>
                <a:spcPct val="90000"/>
              </a:lnSpc>
              <a:defRPr/>
            </a:pPr>
            <a:r>
              <a:rPr lang="en-US" sz="1100" b="1" spc="-50" dirty="0">
                <a:solidFill>
                  <a:schemeClr val="tx2"/>
                </a:solidFill>
                <a:latin typeface="Arial"/>
                <a:cs typeface="Arial"/>
              </a:rPr>
              <a:t>Query Message</a:t>
            </a:r>
            <a:endParaRPr lang="en-US" sz="1100" b="1" spc="-50" dirty="0">
              <a:solidFill>
                <a:srgbClr val="686868"/>
              </a:solidFill>
              <a:latin typeface="Arial"/>
              <a:cs typeface="Arial"/>
            </a:endParaRPr>
          </a:p>
        </p:txBody>
      </p:sp>
      <p:pic>
        <p:nvPicPr>
          <p:cNvPr id="28" name="Picture 27"/>
          <p:cNvPicPr>
            <a:picLocks noChangeAspect="1"/>
          </p:cNvPicPr>
          <p:nvPr/>
        </p:nvPicPr>
        <p:blipFill>
          <a:blip r:embed="rId4"/>
          <a:stretch>
            <a:fillRect/>
          </a:stretch>
        </p:blipFill>
        <p:spPr>
          <a:xfrm>
            <a:off x="228600" y="4495800"/>
            <a:ext cx="1155700" cy="698500"/>
          </a:xfrm>
          <a:prstGeom prst="rect">
            <a:avLst/>
          </a:prstGeom>
        </p:spPr>
      </p:pic>
      <p:pic>
        <p:nvPicPr>
          <p:cNvPr id="10" name="Picture 9"/>
          <p:cNvPicPr>
            <a:picLocks noChangeAspect="1"/>
          </p:cNvPicPr>
          <p:nvPr/>
        </p:nvPicPr>
        <p:blipFill>
          <a:blip r:embed="rId4"/>
          <a:stretch>
            <a:fillRect/>
          </a:stretch>
        </p:blipFill>
        <p:spPr>
          <a:xfrm>
            <a:off x="7696200" y="4495800"/>
            <a:ext cx="1155700" cy="698500"/>
          </a:xfrm>
          <a:prstGeom prst="rect">
            <a:avLst/>
          </a:prstGeom>
        </p:spPr>
      </p:pic>
      <p:pic>
        <p:nvPicPr>
          <p:cNvPr id="9" name="Picture 8"/>
          <p:cNvPicPr>
            <a:picLocks noChangeAspect="1"/>
          </p:cNvPicPr>
          <p:nvPr/>
        </p:nvPicPr>
        <p:blipFill>
          <a:blip r:embed="rId5"/>
          <a:stretch>
            <a:fillRect/>
          </a:stretch>
        </p:blipFill>
        <p:spPr>
          <a:xfrm>
            <a:off x="7883525" y="1905000"/>
            <a:ext cx="781050" cy="904374"/>
          </a:xfrm>
          <a:prstGeom prst="rect">
            <a:avLst/>
          </a:prstGeom>
        </p:spPr>
      </p:pic>
      <p:cxnSp>
        <p:nvCxnSpPr>
          <p:cNvPr id="77" name="Straight Connector 76"/>
          <p:cNvCxnSpPr/>
          <p:nvPr/>
        </p:nvCxnSpPr>
        <p:spPr>
          <a:xfrm>
            <a:off x="5029200" y="2057400"/>
            <a:ext cx="2514600" cy="1524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bwMode="auto">
          <a:xfrm>
            <a:off x="4152900" y="1752600"/>
            <a:ext cx="990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Submit </a:t>
            </a:r>
          </a:p>
          <a:p>
            <a:pPr algn="ctr">
              <a:lnSpc>
                <a:spcPct val="90000"/>
              </a:lnSpc>
              <a:defRPr/>
            </a:pPr>
            <a:r>
              <a:rPr lang="en-US" sz="1100" b="1" spc="-50" dirty="0">
                <a:solidFill>
                  <a:schemeClr val="tx2"/>
                </a:solidFill>
                <a:latin typeface="Arial"/>
                <a:cs typeface="Arial"/>
              </a:rPr>
              <a:t>Documents</a:t>
            </a:r>
            <a:endParaRPr lang="en-US" sz="1100" b="1" spc="-50" dirty="0">
              <a:solidFill>
                <a:srgbClr val="686868"/>
              </a:solidFill>
              <a:latin typeface="Arial"/>
              <a:cs typeface="Arial"/>
            </a:endParaRPr>
          </a:p>
        </p:txBody>
      </p:sp>
      <p:sp>
        <p:nvSpPr>
          <p:cNvPr id="41" name="Rounded Rectangle 40"/>
          <p:cNvSpPr/>
          <p:nvPr/>
        </p:nvSpPr>
        <p:spPr bwMode="auto">
          <a:xfrm>
            <a:off x="3962400" y="4648200"/>
            <a:ext cx="1371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Return Query Results</a:t>
            </a:r>
            <a:endParaRPr lang="en-US" sz="1100" b="1" spc="-50" dirty="0">
              <a:solidFill>
                <a:srgbClr val="686868"/>
              </a:solidFill>
              <a:latin typeface="Arial"/>
              <a:cs typeface="Arial"/>
            </a:endParaRPr>
          </a:p>
        </p:txBody>
      </p:sp>
      <p:sp>
        <p:nvSpPr>
          <p:cNvPr id="90127" name="Oval 90126"/>
          <p:cNvSpPr/>
          <p:nvPr/>
        </p:nvSpPr>
        <p:spPr>
          <a:xfrm>
            <a:off x="4038600" y="3048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Oval 81"/>
          <p:cNvSpPr/>
          <p:nvPr/>
        </p:nvSpPr>
        <p:spPr>
          <a:xfrm>
            <a:off x="4038600" y="3810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Oval 82"/>
          <p:cNvSpPr/>
          <p:nvPr/>
        </p:nvSpPr>
        <p:spPr>
          <a:xfrm>
            <a:off x="4038600" y="4572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Oval 84"/>
          <p:cNvSpPr/>
          <p:nvPr/>
        </p:nvSpPr>
        <p:spPr>
          <a:xfrm>
            <a:off x="4038600" y="52578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p:cNvSpPr/>
          <p:nvPr/>
        </p:nvSpPr>
        <p:spPr>
          <a:xfrm>
            <a:off x="5791200" y="3810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Oval 86"/>
          <p:cNvSpPr/>
          <p:nvPr/>
        </p:nvSpPr>
        <p:spPr>
          <a:xfrm>
            <a:off x="5791200" y="3048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Oval 87"/>
          <p:cNvSpPr/>
          <p:nvPr/>
        </p:nvSpPr>
        <p:spPr>
          <a:xfrm>
            <a:off x="2057400" y="52578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AutoShape 12"/>
          <p:cNvSpPr>
            <a:spLocks noChangeArrowheads="1"/>
          </p:cNvSpPr>
          <p:nvPr/>
        </p:nvSpPr>
        <p:spPr bwMode="auto">
          <a:xfrm>
            <a:off x="3315629" y="2317750"/>
            <a:ext cx="1055688" cy="695325"/>
          </a:xfrm>
          <a:prstGeom prst="wedgeRoundRectCallout">
            <a:avLst>
              <a:gd name="adj1" fmla="val 83187"/>
              <a:gd name="adj2" fmla="val -59497"/>
              <a:gd name="adj3" fmla="val 16667"/>
            </a:avLst>
          </a:prstGeom>
          <a:solidFill>
            <a:srgbClr val="00A1D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Use Case</a:t>
            </a:r>
          </a:p>
        </p:txBody>
      </p:sp>
      <p:sp>
        <p:nvSpPr>
          <p:cNvPr id="57" name="AutoShape 12"/>
          <p:cNvSpPr>
            <a:spLocks noChangeArrowheads="1"/>
          </p:cNvSpPr>
          <p:nvPr/>
        </p:nvSpPr>
        <p:spPr bwMode="auto">
          <a:xfrm>
            <a:off x="7479084" y="1069923"/>
            <a:ext cx="838200" cy="619125"/>
          </a:xfrm>
          <a:prstGeom prst="wedgeRoundRectCallout">
            <a:avLst>
              <a:gd name="adj1" fmla="val -237074"/>
              <a:gd name="adj2" fmla="val 162753"/>
              <a:gd name="adj3" fmla="val 16667"/>
            </a:avLst>
          </a:prstGeom>
          <a:solidFill>
            <a:srgbClr val="00A1D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Review </a:t>
            </a:r>
          </a:p>
          <a:p>
            <a:pPr algn="ctr" fontAlgn="auto">
              <a:spcAft>
                <a:spcPts val="0"/>
              </a:spcAft>
              <a:defRPr/>
            </a:pPr>
            <a:r>
              <a:rPr lang="en-GB" sz="1200" kern="0">
                <a:solidFill>
                  <a:srgbClr val="FFFFFF"/>
                </a:solidFill>
                <a:ea typeface="ＭＳ Ｐゴシック" pitchFamily="34" charset="-128"/>
              </a:rPr>
              <a:t>Result</a:t>
            </a:r>
          </a:p>
        </p:txBody>
      </p:sp>
      <p:sp>
        <p:nvSpPr>
          <p:cNvPr id="58" name="AutoShape 12"/>
          <p:cNvSpPr>
            <a:spLocks noChangeArrowheads="1"/>
          </p:cNvSpPr>
          <p:nvPr/>
        </p:nvSpPr>
        <p:spPr bwMode="auto">
          <a:xfrm>
            <a:off x="7686227" y="3278341"/>
            <a:ext cx="1055688" cy="695325"/>
          </a:xfrm>
          <a:prstGeom prst="wedgeRoundRectCallout">
            <a:avLst>
              <a:gd name="adj1" fmla="val -11879"/>
              <a:gd name="adj2" fmla="val -81949"/>
              <a:gd name="adj3" fmla="val 16667"/>
            </a:avLst>
          </a:prstGeom>
          <a:solidFill>
            <a:srgbClr val="00A1D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Actor 2</a:t>
            </a:r>
          </a:p>
        </p:txBody>
      </p:sp>
      <p:sp>
        <p:nvSpPr>
          <p:cNvPr id="60" name="AutoShape 12"/>
          <p:cNvSpPr>
            <a:spLocks noChangeArrowheads="1"/>
          </p:cNvSpPr>
          <p:nvPr/>
        </p:nvSpPr>
        <p:spPr bwMode="auto">
          <a:xfrm>
            <a:off x="207962" y="947737"/>
            <a:ext cx="1055688" cy="695325"/>
          </a:xfrm>
          <a:prstGeom prst="wedgeRoundRectCallout">
            <a:avLst>
              <a:gd name="adj1" fmla="val -15691"/>
              <a:gd name="adj2" fmla="val 135184"/>
              <a:gd name="adj3" fmla="val 16667"/>
            </a:avLst>
          </a:prstGeom>
          <a:solidFill>
            <a:srgbClr val="00A1D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Actor 1</a:t>
            </a:r>
          </a:p>
        </p:txBody>
      </p:sp>
      <p:sp>
        <p:nvSpPr>
          <p:cNvPr id="62" name="AutoShape 12"/>
          <p:cNvSpPr>
            <a:spLocks noChangeArrowheads="1"/>
          </p:cNvSpPr>
          <p:nvPr/>
        </p:nvSpPr>
        <p:spPr bwMode="auto">
          <a:xfrm>
            <a:off x="228600" y="3130705"/>
            <a:ext cx="1066800" cy="1219200"/>
          </a:xfrm>
          <a:prstGeom prst="wedgeRoundRectCallout">
            <a:avLst>
              <a:gd name="adj1" fmla="val 160126"/>
              <a:gd name="adj2" fmla="val -153574"/>
              <a:gd name="adj3" fmla="val 16667"/>
            </a:avLst>
          </a:prstGeom>
          <a:solidFill>
            <a:srgbClr val="00A1D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Permission,</a:t>
            </a:r>
          </a:p>
          <a:p>
            <a:pPr algn="ctr" fontAlgn="auto">
              <a:spcAft>
                <a:spcPts val="0"/>
              </a:spcAft>
              <a:defRPr/>
            </a:pPr>
            <a:r>
              <a:rPr lang="en-GB" sz="1200" kern="0">
                <a:solidFill>
                  <a:srgbClr val="FFFFFF"/>
                </a:solidFill>
                <a:ea typeface="ＭＳ Ｐゴシック" pitchFamily="34" charset="-128"/>
              </a:rPr>
              <a:t>Granted</a:t>
            </a:r>
          </a:p>
          <a:p>
            <a:pPr algn="ctr" fontAlgn="auto">
              <a:spcAft>
                <a:spcPts val="0"/>
              </a:spcAft>
              <a:defRPr/>
            </a:pPr>
            <a:r>
              <a:rPr lang="en-GB" sz="1200" kern="0">
                <a:solidFill>
                  <a:srgbClr val="FFFFFF"/>
                </a:solidFill>
                <a:ea typeface="ＭＳ Ｐゴシック" pitchFamily="34" charset="-128"/>
              </a:rPr>
              <a:t> or</a:t>
            </a:r>
          </a:p>
          <a:p>
            <a:pPr algn="ctr" fontAlgn="auto">
              <a:spcAft>
                <a:spcPts val="0"/>
              </a:spcAft>
              <a:defRPr/>
            </a:pPr>
            <a:r>
              <a:rPr lang="en-GB" sz="1200" kern="0">
                <a:solidFill>
                  <a:srgbClr val="FFFFFF"/>
                </a:solidFill>
                <a:ea typeface="ＭＳ Ｐゴシック" pitchFamily="34" charset="-128"/>
              </a:rPr>
              <a:t> Denied!</a:t>
            </a:r>
          </a:p>
        </p:txBody>
      </p:sp>
      <p:sp>
        <p:nvSpPr>
          <p:cNvPr id="63" name="AutoShape 12"/>
          <p:cNvSpPr>
            <a:spLocks noChangeArrowheads="1"/>
          </p:cNvSpPr>
          <p:nvPr/>
        </p:nvSpPr>
        <p:spPr bwMode="auto">
          <a:xfrm>
            <a:off x="2057400" y="3430742"/>
            <a:ext cx="838200" cy="619125"/>
          </a:xfrm>
          <a:prstGeom prst="wedgeRoundRectCallout">
            <a:avLst>
              <a:gd name="adj1" fmla="val 21517"/>
              <a:gd name="adj2" fmla="val -91959"/>
              <a:gd name="adj3" fmla="val 16667"/>
            </a:avLst>
          </a:prstGeom>
          <a:solidFill>
            <a:srgbClr val="00A1D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Display </a:t>
            </a:r>
          </a:p>
          <a:p>
            <a:pPr algn="ctr" fontAlgn="auto">
              <a:spcAft>
                <a:spcPts val="0"/>
              </a:spcAft>
              <a:defRPr/>
            </a:pPr>
            <a:r>
              <a:rPr lang="en-GB" sz="1200" kern="0">
                <a:solidFill>
                  <a:srgbClr val="FFFFFF"/>
                </a:solidFill>
                <a:ea typeface="ＭＳ Ｐゴシック" pitchFamily="34" charset="-128"/>
              </a:rPr>
              <a:t>Result</a:t>
            </a:r>
          </a:p>
        </p:txBody>
      </p:sp>
      <p:cxnSp>
        <p:nvCxnSpPr>
          <p:cNvPr id="91" name="Straight Connector 90"/>
          <p:cNvCxnSpPr/>
          <p:nvPr/>
        </p:nvCxnSpPr>
        <p:spPr>
          <a:xfrm>
            <a:off x="1384300" y="5029200"/>
            <a:ext cx="2578100" cy="320675"/>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788368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Title 2"/>
          <p:cNvSpPr>
            <a:spLocks noGrp="1"/>
          </p:cNvSpPr>
          <p:nvPr>
            <p:ph type="title"/>
          </p:nvPr>
        </p:nvSpPr>
        <p:spPr>
          <a:ln/>
        </p:spPr>
        <p:txBody>
          <a:bodyPr>
            <a:normAutofit fontScale="90000"/>
          </a:bodyPr>
          <a:lstStyle/>
          <a:p>
            <a:pPr eaLnBrk="1" hangingPunct="1"/>
            <a:r>
              <a:rPr lang="en-US">
                <a:latin typeface="Arial" charset="0"/>
                <a:cs typeface="Arial" charset="0"/>
              </a:rPr>
              <a:t>What is a Business Process Diagram?</a:t>
            </a:r>
          </a:p>
        </p:txBody>
      </p:sp>
      <p:sp>
        <p:nvSpPr>
          <p:cNvPr id="93186" name="Content Placeholder 1"/>
          <p:cNvSpPr>
            <a:spLocks noGrp="1"/>
          </p:cNvSpPr>
          <p:nvPr>
            <p:ph idx="1"/>
          </p:nvPr>
        </p:nvSpPr>
        <p:spPr>
          <a:xfrm>
            <a:off x="324069" y="991245"/>
            <a:ext cx="8362731" cy="4598737"/>
          </a:xfrm>
        </p:spPr>
        <p:txBody>
          <a:bodyPr/>
          <a:lstStyle/>
          <a:p>
            <a:pPr marL="0" lvl="1">
              <a:spcBef>
                <a:spcPts val="600"/>
              </a:spcBef>
            </a:pPr>
            <a:r>
              <a:rPr lang="en-US">
                <a:latin typeface="Arial" charset="0"/>
                <a:cs typeface="Arial" charset="0"/>
              </a:rPr>
              <a:t>A graphical and sequential representation of the activities involved in an exchange; similar to a workflow diagram</a:t>
            </a:r>
          </a:p>
        </p:txBody>
      </p:sp>
      <p:sp>
        <p:nvSpPr>
          <p:cNvPr id="2" name="Slide Number Placeholder 1"/>
          <p:cNvSpPr>
            <a:spLocks noGrp="1"/>
          </p:cNvSpPr>
          <p:nvPr>
            <p:ph type="sldNum" sz="quarter" idx="10"/>
          </p:nvPr>
        </p:nvSpPr>
        <p:spPr/>
        <p:txBody>
          <a:bodyPr/>
          <a:lstStyle/>
          <a:p>
            <a:fld id="{6E6030FC-FB78-5E4D-92EA-5D9433591EA9}" type="slidenum">
              <a:rPr lang="en-US" smtClean="0"/>
              <a:pPr/>
              <a:t>27</a:t>
            </a:fld>
            <a:endParaRPr lang="en-US" dirty="0"/>
          </a:p>
        </p:txBody>
      </p:sp>
      <p:grpSp>
        <p:nvGrpSpPr>
          <p:cNvPr id="28" name="Group 27"/>
          <p:cNvGrpSpPr/>
          <p:nvPr/>
        </p:nvGrpSpPr>
        <p:grpSpPr>
          <a:xfrm>
            <a:off x="7407343" y="730894"/>
            <a:ext cx="1235427" cy="143483"/>
            <a:chOff x="3462929" y="4029126"/>
            <a:chExt cx="1696889" cy="197077"/>
          </a:xfrm>
        </p:grpSpPr>
        <p:cxnSp>
          <p:nvCxnSpPr>
            <p:cNvPr id="29" name="Straight Connector 28"/>
            <p:cNvCxnSpPr>
              <a:endCxn id="3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5" name="Content Placeholder 22"/>
          <p:cNvSpPr txBox="1">
            <a:spLocks/>
          </p:cNvSpPr>
          <p:nvPr/>
        </p:nvSpPr>
        <p:spPr>
          <a:xfrm>
            <a:off x="2962168" y="1860714"/>
            <a:ext cx="5334000" cy="609600"/>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4E4E4E"/>
                </a:solidFill>
              </a:rPr>
              <a:t>Any person, organization, or system directly or indirectly involved in the information exchange</a:t>
            </a:r>
          </a:p>
        </p:txBody>
      </p:sp>
      <p:cxnSp>
        <p:nvCxnSpPr>
          <p:cNvPr id="36" name="Straight Connector 35"/>
          <p:cNvCxnSpPr/>
          <p:nvPr/>
        </p:nvCxnSpPr>
        <p:spPr>
          <a:xfrm>
            <a:off x="838200" y="2570722"/>
            <a:ext cx="73791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1498186" y="2011626"/>
            <a:ext cx="1441420" cy="292388"/>
          </a:xfrm>
          <a:prstGeom prst="rect">
            <a:avLst/>
          </a:prstGeom>
        </p:spPr>
        <p:txBody>
          <a:bodyPr wrap="none">
            <a:spAutoFit/>
          </a:bodyPr>
          <a:lstStyle/>
          <a:p>
            <a:pPr lvl="0" algn="ctr"/>
            <a:r>
              <a:rPr lang="en-US" sz="1300" b="1" dirty="0">
                <a:solidFill>
                  <a:srgbClr val="57AAAE"/>
                </a:solidFill>
              </a:rPr>
              <a:t>STAKEHOLDER</a:t>
            </a:r>
          </a:p>
        </p:txBody>
      </p:sp>
      <p:sp>
        <p:nvSpPr>
          <p:cNvPr id="39" name="Content Placeholder 22"/>
          <p:cNvSpPr txBox="1">
            <a:spLocks/>
          </p:cNvSpPr>
          <p:nvPr/>
        </p:nvSpPr>
        <p:spPr>
          <a:xfrm>
            <a:off x="2962168" y="2711153"/>
            <a:ext cx="5334000" cy="609600"/>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4E4E4E"/>
                </a:solidFill>
              </a:rPr>
              <a:t>Correlates the data being exchanged with any activity </a:t>
            </a:r>
            <a:br>
              <a:rPr lang="en-US" sz="1500" dirty="0">
                <a:solidFill>
                  <a:srgbClr val="4E4E4E"/>
                </a:solidFill>
              </a:rPr>
            </a:br>
            <a:r>
              <a:rPr lang="en-US" sz="1500" dirty="0">
                <a:solidFill>
                  <a:srgbClr val="4E4E4E"/>
                </a:solidFill>
              </a:rPr>
              <a:t>that drives it</a:t>
            </a:r>
          </a:p>
        </p:txBody>
      </p:sp>
      <p:cxnSp>
        <p:nvCxnSpPr>
          <p:cNvPr id="40" name="Straight Connector 39"/>
          <p:cNvCxnSpPr/>
          <p:nvPr/>
        </p:nvCxnSpPr>
        <p:spPr>
          <a:xfrm>
            <a:off x="838200" y="3468196"/>
            <a:ext cx="73791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1716196" y="2862065"/>
            <a:ext cx="1005403" cy="307777"/>
          </a:xfrm>
          <a:prstGeom prst="rect">
            <a:avLst/>
          </a:prstGeom>
        </p:spPr>
        <p:txBody>
          <a:bodyPr wrap="none">
            <a:spAutoFit/>
          </a:bodyPr>
          <a:lstStyle/>
          <a:p>
            <a:pPr lvl="0" algn="ctr"/>
            <a:r>
              <a:rPr lang="en-US" sz="1400" b="1" dirty="0">
                <a:solidFill>
                  <a:srgbClr val="57AAAE"/>
                </a:solidFill>
              </a:rPr>
              <a:t>ACTIVITY</a:t>
            </a:r>
          </a:p>
        </p:txBody>
      </p:sp>
      <p:sp>
        <p:nvSpPr>
          <p:cNvPr id="56" name="Content Placeholder 22"/>
          <p:cNvSpPr txBox="1">
            <a:spLocks/>
          </p:cNvSpPr>
          <p:nvPr/>
        </p:nvSpPr>
        <p:spPr>
          <a:xfrm>
            <a:off x="2962168" y="3617878"/>
            <a:ext cx="5334000" cy="609600"/>
          </a:xfrm>
          <a:prstGeom prst="rect">
            <a:avLst/>
          </a:prstGeom>
        </p:spPr>
        <p:txBody>
          <a:bodyPr vert="horz" lIns="91440" tIns="45720" rIns="91440" bIns="45720" rtlCol="0" anchor="ctr" anchorCtr="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4E4E4E"/>
                </a:solidFill>
              </a:rPr>
              <a:t>Activities that force a decision upon a stakeholder</a:t>
            </a:r>
          </a:p>
        </p:txBody>
      </p:sp>
      <p:cxnSp>
        <p:nvCxnSpPr>
          <p:cNvPr id="59" name="Straight Connector 58"/>
          <p:cNvCxnSpPr/>
          <p:nvPr/>
        </p:nvCxnSpPr>
        <p:spPr>
          <a:xfrm>
            <a:off x="838200" y="4361900"/>
            <a:ext cx="73791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1488107" y="3661068"/>
            <a:ext cx="1461583" cy="523220"/>
          </a:xfrm>
          <a:prstGeom prst="rect">
            <a:avLst/>
          </a:prstGeom>
        </p:spPr>
        <p:txBody>
          <a:bodyPr wrap="none">
            <a:spAutoFit/>
          </a:bodyPr>
          <a:lstStyle/>
          <a:p>
            <a:pPr lvl="0" algn="ctr"/>
            <a:r>
              <a:rPr lang="en-US" sz="1400" b="1" dirty="0">
                <a:solidFill>
                  <a:srgbClr val="57AAAE"/>
                </a:solidFill>
              </a:rPr>
              <a:t>GATEWAY—</a:t>
            </a:r>
          </a:p>
          <a:p>
            <a:pPr lvl="0" algn="ctr"/>
            <a:r>
              <a:rPr lang="en-US" sz="1400" b="1" dirty="0">
                <a:solidFill>
                  <a:srgbClr val="57AAAE"/>
                </a:solidFill>
              </a:rPr>
              <a:t>EVENT BASED</a:t>
            </a:r>
          </a:p>
        </p:txBody>
      </p:sp>
      <p:sp>
        <p:nvSpPr>
          <p:cNvPr id="67" name="Content Placeholder 22"/>
          <p:cNvSpPr txBox="1">
            <a:spLocks/>
          </p:cNvSpPr>
          <p:nvPr/>
        </p:nvSpPr>
        <p:spPr>
          <a:xfrm>
            <a:off x="2962168" y="4460933"/>
            <a:ext cx="5334000" cy="609600"/>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4E4E4E"/>
                </a:solidFill>
              </a:rPr>
              <a:t>Connects business processes and events to show the direction of activities in the diagram</a:t>
            </a:r>
          </a:p>
        </p:txBody>
      </p:sp>
      <p:cxnSp>
        <p:nvCxnSpPr>
          <p:cNvPr id="68" name="Straight Connector 67"/>
          <p:cNvCxnSpPr/>
          <p:nvPr/>
        </p:nvCxnSpPr>
        <p:spPr>
          <a:xfrm>
            <a:off x="838200" y="5246197"/>
            <a:ext cx="73791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1862344" y="4611845"/>
            <a:ext cx="713106" cy="307777"/>
          </a:xfrm>
          <a:prstGeom prst="rect">
            <a:avLst/>
          </a:prstGeom>
        </p:spPr>
        <p:txBody>
          <a:bodyPr wrap="none">
            <a:spAutoFit/>
          </a:bodyPr>
          <a:lstStyle/>
          <a:p>
            <a:pPr lvl="0" algn="ctr"/>
            <a:r>
              <a:rPr lang="en-US" sz="1400" b="1" dirty="0">
                <a:solidFill>
                  <a:srgbClr val="57AAAE"/>
                </a:solidFill>
              </a:rPr>
              <a:t>FLOW</a:t>
            </a:r>
          </a:p>
        </p:txBody>
      </p:sp>
      <p:sp>
        <p:nvSpPr>
          <p:cNvPr id="72" name="Content Placeholder 22"/>
          <p:cNvSpPr txBox="1">
            <a:spLocks/>
          </p:cNvSpPr>
          <p:nvPr/>
        </p:nvSpPr>
        <p:spPr>
          <a:xfrm>
            <a:off x="2962168" y="5348843"/>
            <a:ext cx="5334000" cy="609600"/>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4E4E4E"/>
                </a:solidFill>
              </a:rPr>
              <a:t>Acts as an activity trigger or represents the result or completion of an activity</a:t>
            </a:r>
          </a:p>
        </p:txBody>
      </p:sp>
      <p:cxnSp>
        <p:nvCxnSpPr>
          <p:cNvPr id="73" name="Straight Connector 72"/>
          <p:cNvCxnSpPr/>
          <p:nvPr/>
        </p:nvCxnSpPr>
        <p:spPr>
          <a:xfrm>
            <a:off x="838200" y="6158714"/>
            <a:ext cx="73791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a:off x="1509802" y="5392033"/>
            <a:ext cx="1418189" cy="523220"/>
          </a:xfrm>
          <a:prstGeom prst="rect">
            <a:avLst/>
          </a:prstGeom>
        </p:spPr>
        <p:txBody>
          <a:bodyPr wrap="none">
            <a:spAutoFit/>
          </a:bodyPr>
          <a:lstStyle/>
          <a:p>
            <a:pPr lvl="0" algn="ctr"/>
            <a:r>
              <a:rPr lang="en-US" sz="1400" b="1" dirty="0">
                <a:solidFill>
                  <a:srgbClr val="57AAAE"/>
                </a:solidFill>
              </a:rPr>
              <a:t>START EVENT</a:t>
            </a:r>
          </a:p>
          <a:p>
            <a:pPr lvl="0" algn="ctr"/>
            <a:r>
              <a:rPr lang="en-US" sz="1400" b="1" dirty="0">
                <a:solidFill>
                  <a:srgbClr val="57AAAE"/>
                </a:solidFill>
              </a:rPr>
              <a:t>STOP EVENT</a:t>
            </a:r>
          </a:p>
        </p:txBody>
      </p:sp>
      <p:sp>
        <p:nvSpPr>
          <p:cNvPr id="43" name="Oval 42"/>
          <p:cNvSpPr/>
          <p:nvPr/>
        </p:nvSpPr>
        <p:spPr>
          <a:xfrm>
            <a:off x="764638" y="1841039"/>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764638" y="269147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764638" y="3598203"/>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764638" y="444125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764638" y="532916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8" name="Picture 47"/>
          <p:cNvPicPr>
            <a:picLocks noChangeAspect="1"/>
          </p:cNvPicPr>
          <p:nvPr/>
        </p:nvPicPr>
        <p:blipFill>
          <a:blip r:embed="rId3"/>
          <a:stretch>
            <a:fillRect/>
          </a:stretch>
        </p:blipFill>
        <p:spPr>
          <a:xfrm>
            <a:off x="836957" y="1746366"/>
            <a:ext cx="520700" cy="673100"/>
          </a:xfrm>
          <a:prstGeom prst="rect">
            <a:avLst/>
          </a:prstGeom>
        </p:spPr>
      </p:pic>
      <p:pic>
        <p:nvPicPr>
          <p:cNvPr id="49" name="Picture 48"/>
          <p:cNvPicPr>
            <a:picLocks noChangeAspect="1"/>
          </p:cNvPicPr>
          <p:nvPr/>
        </p:nvPicPr>
        <p:blipFill>
          <a:blip r:embed="rId4"/>
          <a:stretch>
            <a:fillRect/>
          </a:stretch>
        </p:blipFill>
        <p:spPr>
          <a:xfrm>
            <a:off x="854465" y="2915610"/>
            <a:ext cx="469297" cy="244034"/>
          </a:xfrm>
          <a:prstGeom prst="rect">
            <a:avLst/>
          </a:prstGeom>
        </p:spPr>
      </p:pic>
      <p:pic>
        <p:nvPicPr>
          <p:cNvPr id="51" name="Picture 50"/>
          <p:cNvPicPr>
            <a:picLocks noChangeAspect="1"/>
          </p:cNvPicPr>
          <p:nvPr/>
        </p:nvPicPr>
        <p:blipFill>
          <a:blip r:embed="rId5"/>
          <a:stretch>
            <a:fillRect/>
          </a:stretch>
        </p:blipFill>
        <p:spPr>
          <a:xfrm>
            <a:off x="793456" y="3784267"/>
            <a:ext cx="591314" cy="328508"/>
          </a:xfrm>
          <a:prstGeom prst="rect">
            <a:avLst/>
          </a:prstGeom>
        </p:spPr>
      </p:pic>
      <p:pic>
        <p:nvPicPr>
          <p:cNvPr id="52" name="Picture 51"/>
          <p:cNvPicPr>
            <a:picLocks noChangeAspect="1"/>
          </p:cNvPicPr>
          <p:nvPr/>
        </p:nvPicPr>
        <p:blipFill>
          <a:blip r:embed="rId6"/>
          <a:stretch>
            <a:fillRect/>
          </a:stretch>
        </p:blipFill>
        <p:spPr>
          <a:xfrm>
            <a:off x="923667" y="4588650"/>
            <a:ext cx="347280" cy="375438"/>
          </a:xfrm>
          <a:prstGeom prst="rect">
            <a:avLst/>
          </a:prstGeom>
        </p:spPr>
      </p:pic>
      <p:pic>
        <p:nvPicPr>
          <p:cNvPr id="53" name="Picture 52"/>
          <p:cNvPicPr>
            <a:picLocks noChangeAspect="1"/>
          </p:cNvPicPr>
          <p:nvPr/>
        </p:nvPicPr>
        <p:blipFill>
          <a:blip r:embed="rId7"/>
          <a:stretch>
            <a:fillRect/>
          </a:stretch>
        </p:blipFill>
        <p:spPr>
          <a:xfrm>
            <a:off x="868544" y="5483431"/>
            <a:ext cx="441139" cy="375437"/>
          </a:xfrm>
          <a:prstGeom prst="rect">
            <a:avLst/>
          </a:prstGeom>
        </p:spPr>
      </p:pic>
    </p:spTree>
    <p:extLst>
      <p:ext uri="{BB962C8B-B14F-4D97-AF65-F5344CB8AC3E}">
        <p14:creationId xmlns:p14="http://schemas.microsoft.com/office/powerpoint/2010/main" val="274802637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in developing a scenario </a:t>
            </a:r>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28</a:t>
            </a:fld>
            <a:endParaRPr lang="en-US" dirty="0"/>
          </a:p>
        </p:txBody>
      </p:sp>
      <p:sp>
        <p:nvSpPr>
          <p:cNvPr id="5" name="Rectangle 3"/>
          <p:cNvSpPr>
            <a:spLocks noChangeArrowheads="1"/>
          </p:cNvSpPr>
          <p:nvPr/>
        </p:nvSpPr>
        <p:spPr bwMode="auto">
          <a:xfrm>
            <a:off x="264160" y="3113088"/>
            <a:ext cx="393700" cy="274637"/>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marL="209550" indent="-209550">
              <a:buFontTx/>
              <a:buAutoNum type="arabicPeriod"/>
              <a:defRPr/>
            </a:pPr>
            <a:endParaRPr lang="en-US" sz="1200">
              <a:solidFill>
                <a:schemeClr val="accent2"/>
              </a:solidFill>
            </a:endParaRPr>
          </a:p>
        </p:txBody>
      </p:sp>
      <p:sp>
        <p:nvSpPr>
          <p:cNvPr id="6" name="Rectangle 4"/>
          <p:cNvSpPr>
            <a:spLocks noChangeArrowheads="1"/>
          </p:cNvSpPr>
          <p:nvPr/>
        </p:nvSpPr>
        <p:spPr bwMode="auto">
          <a:xfrm>
            <a:off x="264160" y="2181225"/>
            <a:ext cx="3810000" cy="3124200"/>
          </a:xfrm>
          <a:prstGeom prst="rect">
            <a:avLst/>
          </a:prstGeom>
          <a:noFill/>
          <a:ln w="12700">
            <a:noFill/>
            <a:miter lim="800000"/>
            <a:headEnd/>
            <a:tailEnd/>
          </a:ln>
          <a:effectLst>
            <a:prstShdw prst="shdw17" dist="17961" dir="2700000">
              <a:schemeClr val="tx1">
                <a:gamma/>
                <a:shade val="60000"/>
                <a:invGamma/>
              </a:schemeClr>
            </a:prstShdw>
          </a:effectLst>
        </p:spPr>
        <p:txBody>
          <a:bodyPr wrap="none" anchor="ctr"/>
          <a:lstStyle/>
          <a:p>
            <a:pPr>
              <a:defRPr/>
            </a:pPr>
            <a:endParaRPr lang="en-US"/>
          </a:p>
        </p:txBody>
      </p:sp>
      <p:sp>
        <p:nvSpPr>
          <p:cNvPr id="8" name="Line 6"/>
          <p:cNvSpPr>
            <a:spLocks noChangeShapeType="1"/>
          </p:cNvSpPr>
          <p:nvPr/>
        </p:nvSpPr>
        <p:spPr bwMode="auto">
          <a:xfrm>
            <a:off x="264160" y="3248025"/>
            <a:ext cx="3810000" cy="0"/>
          </a:xfrm>
          <a:prstGeom prst="line">
            <a:avLst/>
          </a:prstGeom>
          <a:noFill/>
          <a:ln w="15875">
            <a:solidFill>
              <a:schemeClr val="tx1"/>
            </a:solidFill>
            <a:prstDash val="sysDot"/>
            <a:round/>
            <a:headEnd/>
            <a:tailEnd/>
          </a:ln>
          <a:effectLst/>
        </p:spPr>
        <p:txBody>
          <a:bodyPr/>
          <a:lstStyle/>
          <a:p>
            <a:pPr>
              <a:defRPr/>
            </a:pPr>
            <a:endParaRPr lang="en-US"/>
          </a:p>
        </p:txBody>
      </p:sp>
      <p:sp>
        <p:nvSpPr>
          <p:cNvPr id="9" name="Line 7"/>
          <p:cNvSpPr>
            <a:spLocks noChangeShapeType="1"/>
          </p:cNvSpPr>
          <p:nvPr/>
        </p:nvSpPr>
        <p:spPr bwMode="auto">
          <a:xfrm>
            <a:off x="264160" y="4314825"/>
            <a:ext cx="3810000" cy="0"/>
          </a:xfrm>
          <a:prstGeom prst="line">
            <a:avLst/>
          </a:prstGeom>
          <a:noFill/>
          <a:ln w="15875">
            <a:solidFill>
              <a:schemeClr val="tx1"/>
            </a:solidFill>
            <a:prstDash val="sysDot"/>
            <a:round/>
            <a:headEnd/>
            <a:tailEnd/>
          </a:ln>
          <a:effectLst/>
        </p:spPr>
        <p:txBody>
          <a:bodyPr/>
          <a:lstStyle/>
          <a:p>
            <a:pPr>
              <a:defRPr/>
            </a:pPr>
            <a:endParaRPr lang="en-US"/>
          </a:p>
        </p:txBody>
      </p:sp>
      <p:sp>
        <p:nvSpPr>
          <p:cNvPr id="14" name="Text Box 12"/>
          <p:cNvSpPr txBox="1">
            <a:spLocks noChangeArrowheads="1"/>
          </p:cNvSpPr>
          <p:nvPr/>
        </p:nvSpPr>
        <p:spPr bwMode="auto">
          <a:xfrm>
            <a:off x="4358640" y="1145540"/>
            <a:ext cx="4549140" cy="600164"/>
          </a:xfrm>
          <a:prstGeom prst="rect">
            <a:avLst/>
          </a:prstGeom>
          <a:noFill/>
          <a:ln>
            <a:noFill/>
          </a:ln>
          <a:effectLst>
            <a:prstShdw prst="shdw17" dist="17961" dir="2700000">
              <a:srgbClr val="1F5C99"/>
            </a:prstShdw>
          </a:effectLst>
          <a:extLst/>
        </p:spPr>
        <p:txBody>
          <a:bodyPr wrap="square">
            <a:spAutoFit/>
          </a:bodyPr>
          <a:lstStyle>
            <a:lvl1pPr marL="209550" indent="-20955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hangingPunct="1"/>
            <a:r>
              <a:rPr lang="en-US" i="0">
                <a:solidFill>
                  <a:srgbClr val="4E4E4E"/>
                </a:solidFill>
              </a:rPr>
              <a:t>1.  Determine the number of actors involved in the process for the information exchange by analyzing the scenario and identifying them.</a:t>
            </a:r>
          </a:p>
        </p:txBody>
      </p:sp>
      <p:sp>
        <p:nvSpPr>
          <p:cNvPr id="15" name="Text Box 13"/>
          <p:cNvSpPr txBox="1">
            <a:spLocks noChangeArrowheads="1"/>
          </p:cNvSpPr>
          <p:nvPr/>
        </p:nvSpPr>
        <p:spPr bwMode="auto">
          <a:xfrm>
            <a:off x="4358640" y="1759347"/>
            <a:ext cx="4549140" cy="430887"/>
          </a:xfrm>
          <a:prstGeom prst="rect">
            <a:avLst/>
          </a:prstGeom>
          <a:noFill/>
          <a:ln>
            <a:noFill/>
          </a:ln>
          <a:effectLst>
            <a:prstShdw prst="shdw17" dist="17961" dir="2700000">
              <a:srgbClr val="1F5C99"/>
            </a:prstShdw>
          </a:effectLst>
          <a:extLst/>
        </p:spPr>
        <p:txBody>
          <a:bodyPr wrap="square">
            <a:spAutoFit/>
          </a:bodyPr>
          <a:lstStyle>
            <a:lvl1pPr marL="209550" indent="-20955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hangingPunct="1"/>
            <a:r>
              <a:rPr lang="en-US" i="0">
                <a:solidFill>
                  <a:srgbClr val="4E4E4E"/>
                </a:solidFill>
              </a:rPr>
              <a:t>2.  Create a box that will serve as the frame containing  your Business Process Diagram.</a:t>
            </a:r>
          </a:p>
        </p:txBody>
      </p:sp>
      <p:sp>
        <p:nvSpPr>
          <p:cNvPr id="16" name="Text Box 14"/>
          <p:cNvSpPr txBox="1">
            <a:spLocks noChangeArrowheads="1"/>
          </p:cNvSpPr>
          <p:nvPr/>
        </p:nvSpPr>
        <p:spPr bwMode="auto">
          <a:xfrm>
            <a:off x="4358640" y="2224881"/>
            <a:ext cx="4549140" cy="430887"/>
          </a:xfrm>
          <a:prstGeom prst="rect">
            <a:avLst/>
          </a:prstGeom>
          <a:noFill/>
          <a:ln>
            <a:noFill/>
          </a:ln>
          <a:effectLst>
            <a:prstShdw prst="shdw17" dist="17961" dir="2700000">
              <a:srgbClr val="1F5C99"/>
            </a:prstShdw>
          </a:effectLst>
          <a:extLst/>
        </p:spPr>
        <p:txBody>
          <a:bodyPr wrap="square">
            <a:spAutoFit/>
          </a:bodyPr>
          <a:lstStyle>
            <a:lvl1pPr marL="209550" indent="-20955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hangingPunct="1"/>
            <a:r>
              <a:rPr lang="en-US" i="0">
                <a:solidFill>
                  <a:srgbClr val="4E4E4E"/>
                </a:solidFill>
              </a:rPr>
              <a:t>3.  Divide the box into “swim lanes” for each of the actors in the process.</a:t>
            </a:r>
          </a:p>
        </p:txBody>
      </p:sp>
      <p:sp>
        <p:nvSpPr>
          <p:cNvPr id="17" name="Text Box 15"/>
          <p:cNvSpPr txBox="1">
            <a:spLocks noChangeArrowheads="1"/>
          </p:cNvSpPr>
          <p:nvPr/>
        </p:nvSpPr>
        <p:spPr bwMode="auto">
          <a:xfrm>
            <a:off x="4358640" y="2690415"/>
            <a:ext cx="4549140" cy="430887"/>
          </a:xfrm>
          <a:prstGeom prst="rect">
            <a:avLst/>
          </a:prstGeom>
          <a:noFill/>
          <a:ln>
            <a:noFill/>
          </a:ln>
          <a:effectLst>
            <a:prstShdw prst="shdw17" dist="17961" dir="2700000">
              <a:srgbClr val="1F5C99"/>
            </a:prstShdw>
          </a:effectLst>
          <a:extLst/>
        </p:spPr>
        <p:txBody>
          <a:bodyPr wrap="square">
            <a:spAutoFit/>
          </a:bodyPr>
          <a:lstStyle>
            <a:lvl1pPr marL="209550" indent="-20955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hangingPunct="1"/>
            <a:r>
              <a:rPr lang="en-US" i="0">
                <a:solidFill>
                  <a:srgbClr val="4E4E4E"/>
                </a:solidFill>
              </a:rPr>
              <a:t>4.  Draw a line dividing the header section to indicate each actor from the section that will contain the actor’s activities.</a:t>
            </a:r>
          </a:p>
        </p:txBody>
      </p:sp>
      <p:sp>
        <p:nvSpPr>
          <p:cNvPr id="18" name="Text Box 16"/>
          <p:cNvSpPr txBox="1">
            <a:spLocks noChangeArrowheads="1"/>
          </p:cNvSpPr>
          <p:nvPr/>
        </p:nvSpPr>
        <p:spPr bwMode="auto">
          <a:xfrm>
            <a:off x="4358640" y="3155949"/>
            <a:ext cx="4549140" cy="430887"/>
          </a:xfrm>
          <a:prstGeom prst="rect">
            <a:avLst/>
          </a:prstGeom>
          <a:noFill/>
          <a:ln>
            <a:noFill/>
          </a:ln>
          <a:effectLst>
            <a:prstShdw prst="shdw17" dist="17961" dir="2700000">
              <a:srgbClr val="1F5C99"/>
            </a:prstShdw>
          </a:effectLst>
          <a:extLst/>
        </p:spPr>
        <p:txBody>
          <a:bodyPr wrap="square">
            <a:spAutoFit/>
          </a:bodyPr>
          <a:lstStyle>
            <a:lvl1pPr marL="209550" indent="-20955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hangingPunct="1"/>
            <a:r>
              <a:rPr lang="en-US" i="0">
                <a:solidFill>
                  <a:srgbClr val="4E4E4E"/>
                </a:solidFill>
              </a:rPr>
              <a:t>5.  Insert each of the actors into the header section so that they have their own “swim lane” in the diagram.</a:t>
            </a:r>
          </a:p>
        </p:txBody>
      </p:sp>
      <p:sp>
        <p:nvSpPr>
          <p:cNvPr id="19" name="Text Box 17"/>
          <p:cNvSpPr txBox="1">
            <a:spLocks noChangeArrowheads="1"/>
          </p:cNvSpPr>
          <p:nvPr/>
        </p:nvSpPr>
        <p:spPr bwMode="auto">
          <a:xfrm>
            <a:off x="4358640" y="3621483"/>
            <a:ext cx="4549140" cy="600164"/>
          </a:xfrm>
          <a:prstGeom prst="rect">
            <a:avLst/>
          </a:prstGeom>
          <a:noFill/>
          <a:ln>
            <a:noFill/>
          </a:ln>
          <a:effectLst>
            <a:prstShdw prst="shdw17" dist="17961" dir="2700000">
              <a:srgbClr val="1F5C99"/>
            </a:prstShdw>
          </a:effectLst>
          <a:extLst/>
        </p:spPr>
        <p:txBody>
          <a:bodyPr wrap="square">
            <a:spAutoFit/>
          </a:bodyPr>
          <a:lstStyle>
            <a:lvl1pPr marL="209550" indent="-20955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hangingPunct="1"/>
            <a:r>
              <a:rPr lang="en-US" i="0">
                <a:solidFill>
                  <a:srgbClr val="4E4E4E"/>
                </a:solidFill>
              </a:rPr>
              <a:t>6.  Create a starting node on the diagram in the far left of the swim lane for the actor that initiates the process for the information exchange.</a:t>
            </a:r>
          </a:p>
        </p:txBody>
      </p:sp>
      <p:sp>
        <p:nvSpPr>
          <p:cNvPr id="20" name="Text Box 18"/>
          <p:cNvSpPr txBox="1">
            <a:spLocks noChangeArrowheads="1"/>
          </p:cNvSpPr>
          <p:nvPr/>
        </p:nvSpPr>
        <p:spPr bwMode="auto">
          <a:xfrm>
            <a:off x="4358640" y="4269580"/>
            <a:ext cx="4549140" cy="938719"/>
          </a:xfrm>
          <a:prstGeom prst="rect">
            <a:avLst/>
          </a:prstGeom>
          <a:noFill/>
          <a:ln>
            <a:noFill/>
          </a:ln>
          <a:effectLst>
            <a:prstShdw prst="shdw17" dist="17961" dir="2700000">
              <a:srgbClr val="1F5C99"/>
            </a:prstShdw>
          </a:effectLst>
          <a:extLst/>
        </p:spPr>
        <p:txBody>
          <a:bodyPr wrap="square">
            <a:spAutoFit/>
          </a:bodyPr>
          <a:lstStyle>
            <a:lvl1pPr marL="209550" indent="-20955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hangingPunct="1"/>
            <a:r>
              <a:rPr lang="en-US" i="0">
                <a:solidFill>
                  <a:srgbClr val="4E4E4E"/>
                </a:solidFill>
              </a:rPr>
              <a:t>7.  Fill in the Business Process Diagram from left to right, beginning after the starting node, with each of the activities or events, in chronological order, involved in the information exchange.  Also make sure to insert a terminal node that indicates the end of the process.</a:t>
            </a:r>
            <a:r>
              <a:rPr lang="en-US">
                <a:solidFill>
                  <a:srgbClr val="4E4E4E"/>
                </a:solidFill>
              </a:rPr>
              <a:t> </a:t>
            </a:r>
          </a:p>
        </p:txBody>
      </p:sp>
      <p:sp>
        <p:nvSpPr>
          <p:cNvPr id="21" name="Text Box 19"/>
          <p:cNvSpPr txBox="1">
            <a:spLocks noChangeArrowheads="1"/>
          </p:cNvSpPr>
          <p:nvPr/>
        </p:nvSpPr>
        <p:spPr bwMode="auto">
          <a:xfrm>
            <a:off x="4358640" y="5232954"/>
            <a:ext cx="4785360" cy="261610"/>
          </a:xfrm>
          <a:prstGeom prst="rect">
            <a:avLst/>
          </a:prstGeom>
          <a:noFill/>
          <a:ln>
            <a:noFill/>
          </a:ln>
          <a:effectLst>
            <a:prstShdw prst="shdw17" dist="17961" dir="2700000">
              <a:srgbClr val="1F5C99"/>
            </a:prstShdw>
          </a:effectLst>
          <a:extLst/>
        </p:spPr>
        <p:txBody>
          <a:bodyPr wrap="square">
            <a:spAutoFit/>
          </a:bodyPr>
          <a:lstStyle>
            <a:lvl1pPr marL="209550" indent="-20955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hangingPunct="1"/>
            <a:r>
              <a:rPr lang="en-US" b="1" i="0">
                <a:solidFill>
                  <a:srgbClr val="4E4E4E"/>
                </a:solidFill>
              </a:rPr>
              <a:t>8.  Fill in the arrows that connect each of the activities in the diagram </a:t>
            </a:r>
          </a:p>
        </p:txBody>
      </p:sp>
      <p:sp>
        <p:nvSpPr>
          <p:cNvPr id="22" name="Text Box 20"/>
          <p:cNvSpPr txBox="1">
            <a:spLocks noChangeArrowheads="1"/>
          </p:cNvSpPr>
          <p:nvPr/>
        </p:nvSpPr>
        <p:spPr bwMode="auto">
          <a:xfrm>
            <a:off x="4358640" y="5551170"/>
            <a:ext cx="4549140" cy="430887"/>
          </a:xfrm>
          <a:prstGeom prst="rect">
            <a:avLst/>
          </a:prstGeom>
          <a:noFill/>
          <a:ln>
            <a:noFill/>
          </a:ln>
          <a:effectLst>
            <a:prstShdw prst="shdw17" dist="17961" dir="2700000">
              <a:srgbClr val="1F5C99"/>
            </a:prstShdw>
          </a:effectLst>
          <a:extLst/>
        </p:spPr>
        <p:txBody>
          <a:bodyPr wrap="square">
            <a:spAutoFit/>
          </a:bodyPr>
          <a:lstStyle>
            <a:lvl1pPr marL="209550" indent="-20955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hangingPunct="1"/>
            <a:r>
              <a:rPr lang="en-US" i="0" dirty="0">
                <a:solidFill>
                  <a:srgbClr val="4E4E4E"/>
                </a:solidFill>
              </a:rPr>
              <a:t>9.  Review your Business Process Diagram to ensure that it matches the process described in the scenario</a:t>
            </a:r>
            <a:r>
              <a:rPr lang="en-US" dirty="0">
                <a:solidFill>
                  <a:srgbClr val="4E4E4E"/>
                </a:solidFill>
              </a:rPr>
              <a:t>.</a:t>
            </a:r>
            <a:endParaRPr lang="en-US" i="0" dirty="0">
              <a:solidFill>
                <a:srgbClr val="4E4E4E"/>
              </a:solidFill>
            </a:endParaRPr>
          </a:p>
        </p:txBody>
      </p:sp>
      <p:sp>
        <p:nvSpPr>
          <p:cNvPr id="29" name="Oval 27"/>
          <p:cNvSpPr>
            <a:spLocks noChangeArrowheads="1"/>
          </p:cNvSpPr>
          <p:nvPr/>
        </p:nvSpPr>
        <p:spPr bwMode="auto">
          <a:xfrm>
            <a:off x="1069584" y="2714625"/>
            <a:ext cx="152400" cy="1524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1" name="AutoShape 29"/>
          <p:cNvSpPr>
            <a:spLocks noChangeArrowheads="1"/>
          </p:cNvSpPr>
          <p:nvPr/>
        </p:nvSpPr>
        <p:spPr bwMode="auto">
          <a:xfrm>
            <a:off x="1369060" y="2638425"/>
            <a:ext cx="722376" cy="301752"/>
          </a:xfrm>
          <a:prstGeom prst="roundRect">
            <a:avLst>
              <a:gd name="adj" fmla="val 16667"/>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a:defRPr/>
            </a:pPr>
            <a:r>
              <a:rPr lang="en-US" sz="1200" b="1" dirty="0">
                <a:solidFill>
                  <a:schemeClr val="bg1"/>
                </a:solidFill>
              </a:rPr>
              <a:t>Activity</a:t>
            </a:r>
          </a:p>
        </p:txBody>
      </p:sp>
      <p:sp>
        <p:nvSpPr>
          <p:cNvPr id="39" name="Oval 37"/>
          <p:cNvSpPr>
            <a:spLocks noChangeArrowheads="1"/>
          </p:cNvSpPr>
          <p:nvPr/>
        </p:nvSpPr>
        <p:spPr bwMode="auto">
          <a:xfrm>
            <a:off x="4030624" y="2714625"/>
            <a:ext cx="152400" cy="1524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0" name="Line 38"/>
          <p:cNvSpPr>
            <a:spLocks noChangeShapeType="1"/>
          </p:cNvSpPr>
          <p:nvPr/>
        </p:nvSpPr>
        <p:spPr bwMode="auto">
          <a:xfrm>
            <a:off x="1105810" y="2790825"/>
            <a:ext cx="228600" cy="0"/>
          </a:xfrm>
          <a:prstGeom prst="line">
            <a:avLst/>
          </a:prstGeom>
          <a:noFill/>
          <a:ln w="25400">
            <a:solidFill>
              <a:schemeClr val="tx1"/>
            </a:solidFill>
            <a:round/>
            <a:headEnd/>
            <a:tailEnd type="triangle" w="med" len="med"/>
          </a:ln>
          <a:effectLst/>
        </p:spPr>
        <p:txBody>
          <a:bodyPr/>
          <a:lstStyle/>
          <a:p>
            <a:pPr>
              <a:defRPr/>
            </a:pPr>
            <a:endParaRPr lang="en-US"/>
          </a:p>
        </p:txBody>
      </p:sp>
      <p:sp>
        <p:nvSpPr>
          <p:cNvPr id="41" name="Line 39"/>
          <p:cNvSpPr>
            <a:spLocks noChangeShapeType="1"/>
          </p:cNvSpPr>
          <p:nvPr/>
        </p:nvSpPr>
        <p:spPr bwMode="auto">
          <a:xfrm>
            <a:off x="1559560" y="2943225"/>
            <a:ext cx="0" cy="726168"/>
          </a:xfrm>
          <a:prstGeom prst="line">
            <a:avLst/>
          </a:prstGeom>
          <a:noFill/>
          <a:ln w="25400">
            <a:solidFill>
              <a:schemeClr val="tx1"/>
            </a:solidFill>
            <a:round/>
            <a:headEnd/>
            <a:tailEnd type="triangle" w="med" len="med"/>
          </a:ln>
          <a:effectLst/>
        </p:spPr>
        <p:txBody>
          <a:bodyPr/>
          <a:lstStyle/>
          <a:p>
            <a:pPr>
              <a:defRPr/>
            </a:pPr>
            <a:endParaRPr lang="en-US"/>
          </a:p>
        </p:txBody>
      </p:sp>
      <p:sp>
        <p:nvSpPr>
          <p:cNvPr id="42" name="Line 40"/>
          <p:cNvSpPr>
            <a:spLocks noChangeShapeType="1"/>
          </p:cNvSpPr>
          <p:nvPr/>
        </p:nvSpPr>
        <p:spPr bwMode="auto">
          <a:xfrm>
            <a:off x="1689280" y="3857625"/>
            <a:ext cx="152400" cy="0"/>
          </a:xfrm>
          <a:prstGeom prst="line">
            <a:avLst/>
          </a:prstGeom>
          <a:noFill/>
          <a:ln w="25400">
            <a:solidFill>
              <a:schemeClr val="tx1"/>
            </a:solidFill>
            <a:round/>
            <a:headEnd/>
            <a:tailEnd type="triangle" w="med" len="med"/>
          </a:ln>
          <a:effectLst/>
        </p:spPr>
        <p:txBody>
          <a:bodyPr/>
          <a:lstStyle/>
          <a:p>
            <a:pPr>
              <a:defRPr/>
            </a:pPr>
            <a:endParaRPr lang="en-US"/>
          </a:p>
        </p:txBody>
      </p:sp>
      <p:sp>
        <p:nvSpPr>
          <p:cNvPr id="43" name="Line 41"/>
          <p:cNvSpPr>
            <a:spLocks noChangeShapeType="1"/>
          </p:cNvSpPr>
          <p:nvPr/>
        </p:nvSpPr>
        <p:spPr bwMode="auto">
          <a:xfrm>
            <a:off x="2016760" y="3810441"/>
            <a:ext cx="0" cy="838200"/>
          </a:xfrm>
          <a:prstGeom prst="line">
            <a:avLst/>
          </a:prstGeom>
          <a:noFill/>
          <a:ln w="25400">
            <a:solidFill>
              <a:schemeClr val="tx1"/>
            </a:solidFill>
            <a:round/>
            <a:headEnd/>
            <a:tailEnd type="triangle" w="med" len="med"/>
          </a:ln>
          <a:effectLst/>
        </p:spPr>
        <p:txBody>
          <a:bodyPr/>
          <a:lstStyle/>
          <a:p>
            <a:pPr>
              <a:defRPr/>
            </a:pPr>
            <a:endParaRPr lang="en-US"/>
          </a:p>
        </p:txBody>
      </p:sp>
      <p:sp>
        <p:nvSpPr>
          <p:cNvPr id="44" name="Line 42"/>
          <p:cNvSpPr>
            <a:spLocks noChangeShapeType="1"/>
          </p:cNvSpPr>
          <p:nvPr/>
        </p:nvSpPr>
        <p:spPr bwMode="auto">
          <a:xfrm>
            <a:off x="2034901" y="4841865"/>
            <a:ext cx="657679" cy="0"/>
          </a:xfrm>
          <a:prstGeom prst="line">
            <a:avLst/>
          </a:prstGeom>
          <a:noFill/>
          <a:ln w="25400">
            <a:solidFill>
              <a:schemeClr val="tx1"/>
            </a:solidFill>
            <a:round/>
            <a:headEnd/>
            <a:tailEnd/>
          </a:ln>
          <a:effectLst/>
        </p:spPr>
        <p:txBody>
          <a:bodyPr/>
          <a:lstStyle/>
          <a:p>
            <a:pPr>
              <a:defRPr/>
            </a:pPr>
            <a:endParaRPr lang="en-US"/>
          </a:p>
        </p:txBody>
      </p:sp>
      <p:sp>
        <p:nvSpPr>
          <p:cNvPr id="45" name="Line 43"/>
          <p:cNvSpPr>
            <a:spLocks noChangeShapeType="1"/>
          </p:cNvSpPr>
          <p:nvPr/>
        </p:nvSpPr>
        <p:spPr bwMode="auto">
          <a:xfrm flipV="1">
            <a:off x="2680792" y="2966357"/>
            <a:ext cx="0" cy="1882322"/>
          </a:xfrm>
          <a:prstGeom prst="line">
            <a:avLst/>
          </a:prstGeom>
          <a:noFill/>
          <a:ln w="25400">
            <a:solidFill>
              <a:schemeClr val="tx1"/>
            </a:solidFill>
            <a:round/>
            <a:headEnd/>
            <a:tailEnd type="triangle" w="med" len="med"/>
          </a:ln>
          <a:effectLst/>
        </p:spPr>
        <p:txBody>
          <a:bodyPr/>
          <a:lstStyle/>
          <a:p>
            <a:pPr>
              <a:defRPr/>
            </a:pPr>
            <a:endParaRPr lang="en-US"/>
          </a:p>
        </p:txBody>
      </p:sp>
      <p:sp>
        <p:nvSpPr>
          <p:cNvPr id="46" name="Line 44"/>
          <p:cNvSpPr>
            <a:spLocks noChangeShapeType="1"/>
          </p:cNvSpPr>
          <p:nvPr/>
        </p:nvSpPr>
        <p:spPr bwMode="auto">
          <a:xfrm>
            <a:off x="2931160" y="2790825"/>
            <a:ext cx="76200" cy="0"/>
          </a:xfrm>
          <a:prstGeom prst="line">
            <a:avLst/>
          </a:prstGeom>
          <a:noFill/>
          <a:ln w="25400">
            <a:solidFill>
              <a:schemeClr val="tx1"/>
            </a:solidFill>
            <a:round/>
            <a:headEnd/>
            <a:tailEnd/>
          </a:ln>
          <a:effectLst/>
        </p:spPr>
        <p:txBody>
          <a:bodyPr/>
          <a:lstStyle/>
          <a:p>
            <a:pPr>
              <a:defRPr/>
            </a:pPr>
            <a:endParaRPr lang="en-US"/>
          </a:p>
        </p:txBody>
      </p:sp>
      <p:sp>
        <p:nvSpPr>
          <p:cNvPr id="47" name="Line 45"/>
          <p:cNvSpPr>
            <a:spLocks noChangeShapeType="1"/>
          </p:cNvSpPr>
          <p:nvPr/>
        </p:nvSpPr>
        <p:spPr bwMode="auto">
          <a:xfrm flipH="1">
            <a:off x="3007360" y="2777217"/>
            <a:ext cx="0" cy="878568"/>
          </a:xfrm>
          <a:prstGeom prst="line">
            <a:avLst/>
          </a:prstGeom>
          <a:noFill/>
          <a:ln w="25400">
            <a:solidFill>
              <a:schemeClr val="tx1"/>
            </a:solidFill>
            <a:round/>
            <a:headEnd/>
            <a:tailEnd type="triangle" w="med" len="med"/>
          </a:ln>
          <a:effectLst/>
        </p:spPr>
        <p:txBody>
          <a:bodyPr/>
          <a:lstStyle/>
          <a:p>
            <a:pPr>
              <a:defRPr/>
            </a:pPr>
            <a:endParaRPr lang="en-US"/>
          </a:p>
        </p:txBody>
      </p:sp>
      <p:sp>
        <p:nvSpPr>
          <p:cNvPr id="48" name="Line 46"/>
          <p:cNvSpPr>
            <a:spLocks noChangeShapeType="1"/>
          </p:cNvSpPr>
          <p:nvPr/>
        </p:nvSpPr>
        <p:spPr bwMode="auto">
          <a:xfrm flipH="1">
            <a:off x="3007360" y="3810441"/>
            <a:ext cx="0" cy="838200"/>
          </a:xfrm>
          <a:prstGeom prst="line">
            <a:avLst/>
          </a:prstGeom>
          <a:noFill/>
          <a:ln w="25400">
            <a:solidFill>
              <a:schemeClr val="tx1"/>
            </a:solidFill>
            <a:round/>
            <a:headEnd/>
            <a:tailEnd type="triangle" w="med" len="med"/>
          </a:ln>
          <a:effectLst/>
        </p:spPr>
        <p:txBody>
          <a:bodyPr/>
          <a:lstStyle/>
          <a:p>
            <a:pPr>
              <a:defRPr/>
            </a:pPr>
            <a:endParaRPr lang="en-US"/>
          </a:p>
        </p:txBody>
      </p:sp>
      <p:sp>
        <p:nvSpPr>
          <p:cNvPr id="50" name="Line 48"/>
          <p:cNvSpPr>
            <a:spLocks noChangeShapeType="1"/>
          </p:cNvSpPr>
          <p:nvPr/>
        </p:nvSpPr>
        <p:spPr bwMode="auto">
          <a:xfrm flipV="1">
            <a:off x="3445510" y="2943224"/>
            <a:ext cx="19050" cy="1987096"/>
          </a:xfrm>
          <a:prstGeom prst="line">
            <a:avLst/>
          </a:prstGeom>
          <a:noFill/>
          <a:ln w="25400">
            <a:solidFill>
              <a:schemeClr val="tx1"/>
            </a:solidFill>
            <a:round/>
            <a:headEnd/>
            <a:tailEnd type="triangle" w="med" len="med"/>
          </a:ln>
          <a:effectLst/>
        </p:spPr>
        <p:txBody>
          <a:bodyPr/>
          <a:lstStyle/>
          <a:p>
            <a:pPr>
              <a:defRPr/>
            </a:pPr>
            <a:endParaRPr lang="en-US"/>
          </a:p>
        </p:txBody>
      </p:sp>
      <p:sp>
        <p:nvSpPr>
          <p:cNvPr id="51" name="Line 49"/>
          <p:cNvSpPr>
            <a:spLocks noChangeShapeType="1"/>
          </p:cNvSpPr>
          <p:nvPr/>
        </p:nvSpPr>
        <p:spPr bwMode="auto">
          <a:xfrm>
            <a:off x="3869152" y="2790825"/>
            <a:ext cx="152400" cy="0"/>
          </a:xfrm>
          <a:prstGeom prst="line">
            <a:avLst/>
          </a:prstGeom>
          <a:noFill/>
          <a:ln w="25400">
            <a:solidFill>
              <a:schemeClr val="tx1"/>
            </a:solidFill>
            <a:round/>
            <a:headEnd/>
            <a:tailEnd type="triangle" w="med" len="med"/>
          </a:ln>
          <a:effectLst/>
        </p:spPr>
        <p:txBody>
          <a:bodyPr/>
          <a:lstStyle/>
          <a:p>
            <a:pPr>
              <a:defRPr/>
            </a:pPr>
            <a:endParaRPr lang="en-US"/>
          </a:p>
        </p:txBody>
      </p:sp>
      <p:sp>
        <p:nvSpPr>
          <p:cNvPr id="52" name="Rectangle 51"/>
          <p:cNvSpPr/>
          <p:nvPr/>
        </p:nvSpPr>
        <p:spPr>
          <a:xfrm>
            <a:off x="152400" y="941983"/>
            <a:ext cx="3924300" cy="923330"/>
          </a:xfrm>
          <a:prstGeom prst="rect">
            <a:avLst/>
          </a:prstGeom>
        </p:spPr>
        <p:txBody>
          <a:bodyPr wrap="square">
            <a:spAutoFit/>
          </a:bodyPr>
          <a:lstStyle/>
          <a:p>
            <a:r>
              <a:rPr lang="en-US" b="1" dirty="0">
                <a:solidFill>
                  <a:schemeClr val="tx2"/>
                </a:solidFill>
              </a:rPr>
              <a:t>To create a scenario using a Business Process Diagram, follow these recommended </a:t>
            </a:r>
            <a:r>
              <a:rPr lang="en-US" b="1" dirty="0" smtClean="0">
                <a:solidFill>
                  <a:schemeClr val="tx2"/>
                </a:solidFill>
              </a:rPr>
              <a:t>steps:</a:t>
            </a:r>
            <a:endParaRPr lang="en-US" b="1" dirty="0">
              <a:solidFill>
                <a:schemeClr val="tx2"/>
              </a:solidFill>
            </a:endParaRPr>
          </a:p>
        </p:txBody>
      </p:sp>
      <p:sp>
        <p:nvSpPr>
          <p:cNvPr id="38" name="AutoShape 36"/>
          <p:cNvSpPr>
            <a:spLocks noChangeArrowheads="1"/>
          </p:cNvSpPr>
          <p:nvPr/>
        </p:nvSpPr>
        <p:spPr bwMode="auto">
          <a:xfrm>
            <a:off x="2795148" y="4689465"/>
            <a:ext cx="722376" cy="301752"/>
          </a:xfrm>
          <a:prstGeom prst="roundRect">
            <a:avLst>
              <a:gd name="adj" fmla="val 16667"/>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a:defRPr/>
            </a:pPr>
            <a:r>
              <a:rPr lang="en-US" sz="1200" b="1" dirty="0">
                <a:solidFill>
                  <a:schemeClr val="bg1"/>
                </a:solidFill>
              </a:rPr>
              <a:t>Activity</a:t>
            </a:r>
          </a:p>
        </p:txBody>
      </p:sp>
      <p:sp>
        <p:nvSpPr>
          <p:cNvPr id="32" name="AutoShape 30"/>
          <p:cNvSpPr>
            <a:spLocks noChangeArrowheads="1"/>
          </p:cNvSpPr>
          <p:nvPr/>
        </p:nvSpPr>
        <p:spPr bwMode="auto">
          <a:xfrm>
            <a:off x="2245360" y="2638425"/>
            <a:ext cx="722376" cy="301752"/>
          </a:xfrm>
          <a:prstGeom prst="roundRect">
            <a:avLst>
              <a:gd name="adj" fmla="val 16667"/>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a:defRPr/>
            </a:pPr>
            <a:r>
              <a:rPr lang="en-US" sz="1200" b="1" dirty="0">
                <a:solidFill>
                  <a:schemeClr val="bg1"/>
                </a:solidFill>
              </a:rPr>
              <a:t>Activity</a:t>
            </a:r>
          </a:p>
        </p:txBody>
      </p:sp>
      <p:sp>
        <p:nvSpPr>
          <p:cNvPr id="33" name="AutoShape 31"/>
          <p:cNvSpPr>
            <a:spLocks noChangeArrowheads="1"/>
          </p:cNvSpPr>
          <p:nvPr/>
        </p:nvSpPr>
        <p:spPr bwMode="auto">
          <a:xfrm>
            <a:off x="3159760" y="2638425"/>
            <a:ext cx="722376" cy="301752"/>
          </a:xfrm>
          <a:prstGeom prst="roundRect">
            <a:avLst>
              <a:gd name="adj" fmla="val 16667"/>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a:defRPr/>
            </a:pPr>
            <a:r>
              <a:rPr lang="en-US" sz="1200" b="1" dirty="0">
                <a:solidFill>
                  <a:schemeClr val="bg1"/>
                </a:solidFill>
              </a:rPr>
              <a:t>Activity</a:t>
            </a:r>
          </a:p>
        </p:txBody>
      </p:sp>
      <p:sp>
        <p:nvSpPr>
          <p:cNvPr id="34" name="AutoShape 32"/>
          <p:cNvSpPr>
            <a:spLocks noChangeArrowheads="1"/>
          </p:cNvSpPr>
          <p:nvPr/>
        </p:nvSpPr>
        <p:spPr bwMode="auto">
          <a:xfrm>
            <a:off x="987062" y="3705225"/>
            <a:ext cx="722376" cy="301752"/>
          </a:xfrm>
          <a:prstGeom prst="roundRect">
            <a:avLst>
              <a:gd name="adj" fmla="val 16667"/>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a:defRPr/>
            </a:pPr>
            <a:r>
              <a:rPr lang="en-US" sz="1200" b="1">
                <a:solidFill>
                  <a:schemeClr val="bg1"/>
                </a:solidFill>
              </a:rPr>
              <a:t>Activity</a:t>
            </a:r>
          </a:p>
        </p:txBody>
      </p:sp>
      <p:sp>
        <p:nvSpPr>
          <p:cNvPr id="35" name="AutoShape 33"/>
          <p:cNvSpPr>
            <a:spLocks noChangeArrowheads="1"/>
          </p:cNvSpPr>
          <p:nvPr/>
        </p:nvSpPr>
        <p:spPr bwMode="auto">
          <a:xfrm>
            <a:off x="2811536" y="3705225"/>
            <a:ext cx="722376" cy="301752"/>
          </a:xfrm>
          <a:prstGeom prst="roundRect">
            <a:avLst>
              <a:gd name="adj" fmla="val 16667"/>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a:defRPr/>
            </a:pPr>
            <a:r>
              <a:rPr lang="en-US" sz="1200" b="1" dirty="0">
                <a:solidFill>
                  <a:schemeClr val="bg1"/>
                </a:solidFill>
              </a:rPr>
              <a:t>Activity</a:t>
            </a:r>
          </a:p>
        </p:txBody>
      </p:sp>
      <p:sp>
        <p:nvSpPr>
          <p:cNvPr id="36" name="AutoShape 34"/>
          <p:cNvSpPr>
            <a:spLocks noChangeArrowheads="1"/>
          </p:cNvSpPr>
          <p:nvPr/>
        </p:nvSpPr>
        <p:spPr bwMode="auto">
          <a:xfrm>
            <a:off x="1882504" y="3705225"/>
            <a:ext cx="722376" cy="301752"/>
          </a:xfrm>
          <a:prstGeom prst="roundRect">
            <a:avLst>
              <a:gd name="adj" fmla="val 16667"/>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a:defRPr/>
            </a:pPr>
            <a:r>
              <a:rPr lang="en-US" sz="1200" b="1" dirty="0">
                <a:solidFill>
                  <a:schemeClr val="bg1"/>
                </a:solidFill>
              </a:rPr>
              <a:t>Activity</a:t>
            </a:r>
          </a:p>
        </p:txBody>
      </p:sp>
      <p:sp>
        <p:nvSpPr>
          <p:cNvPr id="37" name="AutoShape 35"/>
          <p:cNvSpPr>
            <a:spLocks noChangeArrowheads="1"/>
          </p:cNvSpPr>
          <p:nvPr/>
        </p:nvSpPr>
        <p:spPr bwMode="auto">
          <a:xfrm>
            <a:off x="1369060" y="4689465"/>
            <a:ext cx="722376" cy="301752"/>
          </a:xfrm>
          <a:prstGeom prst="roundRect">
            <a:avLst>
              <a:gd name="adj" fmla="val 16667"/>
            </a:avLst>
          </a:prstGeom>
          <a:solidFill>
            <a:schemeClr val="accent1"/>
          </a:solidFill>
          <a:ln w="9525">
            <a:noFill/>
            <a:round/>
            <a:headEnd/>
            <a:tailEnd/>
          </a:ln>
          <a:effectLst>
            <a:prstShdw prst="shdw17" dist="17961" dir="2700000">
              <a:schemeClr val="accent1">
                <a:gamma/>
                <a:shade val="60000"/>
                <a:invGamma/>
              </a:schemeClr>
            </a:prstShdw>
          </a:effectLst>
        </p:spPr>
        <p:txBody>
          <a:bodyPr wrap="none" anchor="ctr"/>
          <a:lstStyle/>
          <a:p>
            <a:pPr algn="ctr">
              <a:defRPr/>
            </a:pPr>
            <a:r>
              <a:rPr lang="en-US" sz="1200" b="1" dirty="0">
                <a:solidFill>
                  <a:schemeClr val="bg1"/>
                </a:solidFill>
              </a:rPr>
              <a:t>Activity</a:t>
            </a:r>
          </a:p>
        </p:txBody>
      </p:sp>
      <p:sp>
        <p:nvSpPr>
          <p:cNvPr id="53" name="Oval 52"/>
          <p:cNvSpPr/>
          <p:nvPr/>
        </p:nvSpPr>
        <p:spPr>
          <a:xfrm>
            <a:off x="290161" y="2461076"/>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4" name="Picture 53"/>
          <p:cNvPicPr>
            <a:picLocks noChangeAspect="1"/>
          </p:cNvPicPr>
          <p:nvPr/>
        </p:nvPicPr>
        <p:blipFill>
          <a:blip r:embed="rId2"/>
          <a:stretch>
            <a:fillRect/>
          </a:stretch>
        </p:blipFill>
        <p:spPr>
          <a:xfrm>
            <a:off x="497655" y="2562801"/>
            <a:ext cx="233962" cy="443721"/>
          </a:xfrm>
          <a:prstGeom prst="rect">
            <a:avLst/>
          </a:prstGeom>
        </p:spPr>
      </p:pic>
      <p:sp>
        <p:nvSpPr>
          <p:cNvPr id="55" name="Oval 54"/>
          <p:cNvSpPr/>
          <p:nvPr/>
        </p:nvSpPr>
        <p:spPr>
          <a:xfrm>
            <a:off x="290161" y="347707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6" name="Picture 55"/>
          <p:cNvPicPr>
            <a:picLocks noChangeAspect="1"/>
          </p:cNvPicPr>
          <p:nvPr/>
        </p:nvPicPr>
        <p:blipFill>
          <a:blip r:embed="rId2"/>
          <a:stretch>
            <a:fillRect/>
          </a:stretch>
        </p:blipFill>
        <p:spPr>
          <a:xfrm>
            <a:off x="497655" y="3578803"/>
            <a:ext cx="233962" cy="443721"/>
          </a:xfrm>
          <a:prstGeom prst="rect">
            <a:avLst/>
          </a:prstGeom>
        </p:spPr>
      </p:pic>
      <p:sp>
        <p:nvSpPr>
          <p:cNvPr id="57" name="Oval 56"/>
          <p:cNvSpPr/>
          <p:nvPr/>
        </p:nvSpPr>
        <p:spPr>
          <a:xfrm>
            <a:off x="290161" y="4479471"/>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8" name="Picture 57"/>
          <p:cNvPicPr>
            <a:picLocks noChangeAspect="1"/>
          </p:cNvPicPr>
          <p:nvPr/>
        </p:nvPicPr>
        <p:blipFill>
          <a:blip r:embed="rId2"/>
          <a:stretch>
            <a:fillRect/>
          </a:stretch>
        </p:blipFill>
        <p:spPr>
          <a:xfrm>
            <a:off x="497655" y="4581196"/>
            <a:ext cx="233962" cy="443721"/>
          </a:xfrm>
          <a:prstGeom prst="rect">
            <a:avLst/>
          </a:prstGeom>
        </p:spPr>
      </p:pic>
      <p:grpSp>
        <p:nvGrpSpPr>
          <p:cNvPr id="59" name="Group 58"/>
          <p:cNvGrpSpPr/>
          <p:nvPr/>
        </p:nvGrpSpPr>
        <p:grpSpPr>
          <a:xfrm>
            <a:off x="7407343" y="730894"/>
            <a:ext cx="1235427" cy="143483"/>
            <a:chOff x="3462929" y="4029126"/>
            <a:chExt cx="1696889" cy="197077"/>
          </a:xfrm>
        </p:grpSpPr>
        <p:cxnSp>
          <p:nvCxnSpPr>
            <p:cNvPr id="60" name="Straight Connector 59"/>
            <p:cNvCxnSpPr>
              <a:endCxn id="6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1" name="Oval 6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Oval 6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Oval 6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Oval 6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Oval 6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6664359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2"/>
          <p:cNvSpPr>
            <a:spLocks noGrp="1"/>
          </p:cNvSpPr>
          <p:nvPr>
            <p:ph type="title"/>
          </p:nvPr>
        </p:nvSpPr>
        <p:spPr>
          <a:ln/>
        </p:spPr>
        <p:txBody>
          <a:bodyPr>
            <a:normAutofit fontScale="90000"/>
          </a:bodyPr>
          <a:lstStyle/>
          <a:p>
            <a:pPr eaLnBrk="1" hangingPunct="1"/>
            <a:r>
              <a:rPr lang="en-US">
                <a:latin typeface="Arial" charset="0"/>
                <a:cs typeface="Arial" charset="0"/>
              </a:rPr>
              <a:t>Business Process Diagram Example</a:t>
            </a:r>
          </a:p>
        </p:txBody>
      </p:sp>
      <p:sp>
        <p:nvSpPr>
          <p:cNvPr id="3" name="Slide Number Placeholder 2"/>
          <p:cNvSpPr>
            <a:spLocks noGrp="1"/>
          </p:cNvSpPr>
          <p:nvPr>
            <p:ph type="sldNum" sz="quarter" idx="10"/>
          </p:nvPr>
        </p:nvSpPr>
        <p:spPr/>
        <p:txBody>
          <a:bodyPr/>
          <a:lstStyle/>
          <a:p>
            <a:fld id="{6E6030FC-FB78-5E4D-92EA-5D9433591EA9}" type="slidenum">
              <a:rPr lang="en-US" smtClean="0"/>
              <a:pPr/>
              <a:t>29</a:t>
            </a:fld>
            <a:endParaRPr lang="en-US" dirty="0"/>
          </a:p>
        </p:txBody>
      </p:sp>
      <p:grpSp>
        <p:nvGrpSpPr>
          <p:cNvPr id="6" name="Group 5"/>
          <p:cNvGrpSpPr/>
          <p:nvPr/>
        </p:nvGrpSpPr>
        <p:grpSpPr>
          <a:xfrm>
            <a:off x="7407343" y="730894"/>
            <a:ext cx="1235427" cy="143483"/>
            <a:chOff x="3462929" y="4029126"/>
            <a:chExt cx="1696889" cy="197077"/>
          </a:xfrm>
        </p:grpSpPr>
        <p:cxnSp>
          <p:nvCxnSpPr>
            <p:cNvPr id="7" name="Straight Connector 6"/>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Arrow Connector 14"/>
          <p:cNvCxnSpPr/>
          <p:nvPr/>
        </p:nvCxnSpPr>
        <p:spPr>
          <a:xfrm>
            <a:off x="2018158" y="1606034"/>
            <a:ext cx="367817" cy="267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244594" y="950148"/>
            <a:ext cx="404519" cy="5089408"/>
          </a:xfrm>
          <a:prstGeom prst="rect">
            <a:avLst/>
          </a:prstGeom>
          <a:solidFill>
            <a:schemeClr val="tx2"/>
          </a:solidFill>
          <a:ln w="50800" cmpd="sng">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vert="vert270" rtlCol="0" anchor="ctr"/>
          <a:lstStyle/>
          <a:p>
            <a:pPr algn="ctr"/>
            <a:r>
              <a:rPr lang="en-US" sz="1600" b="1">
                <a:solidFill>
                  <a:schemeClr val="bg1"/>
                </a:solidFill>
                <a:latin typeface="Arial"/>
                <a:cs typeface="Arial"/>
              </a:rPr>
              <a:t>Business Process Diagram Example</a:t>
            </a:r>
          </a:p>
        </p:txBody>
      </p:sp>
      <p:sp>
        <p:nvSpPr>
          <p:cNvPr id="19" name="TextBox 18"/>
          <p:cNvSpPr txBox="1"/>
          <p:nvPr/>
        </p:nvSpPr>
        <p:spPr>
          <a:xfrm rot="16200000">
            <a:off x="331607" y="1462852"/>
            <a:ext cx="1326445" cy="357481"/>
          </a:xfrm>
          <a:prstGeom prst="rect">
            <a:avLst/>
          </a:prstGeom>
        </p:spPr>
        <p:txBody>
          <a:bodyPr vert="horz" wrap="square" lIns="91440" tIns="45720" rIns="91440" bIns="45720" rtlCol="0" anchor="ctr">
            <a:normAutofit/>
          </a:bodyPr>
          <a:lstStyle/>
          <a:p>
            <a:pPr algn="ctr"/>
            <a:r>
              <a:rPr lang="en-US" sz="1400" b="1" dirty="0" err="1" smtClean="0">
                <a:solidFill>
                  <a:schemeClr val="tx2"/>
                </a:solidFill>
                <a:latin typeface="Arial"/>
                <a:cs typeface="Arial"/>
              </a:rPr>
              <a:t>Traveler</a:t>
            </a:r>
          </a:p>
        </p:txBody>
      </p:sp>
      <p:sp>
        <p:nvSpPr>
          <p:cNvPr id="31" name="TextBox 30"/>
          <p:cNvSpPr txBox="1"/>
          <p:nvPr/>
        </p:nvSpPr>
        <p:spPr>
          <a:xfrm rot="16200000">
            <a:off x="383349" y="2756370"/>
            <a:ext cx="1222963" cy="357481"/>
          </a:xfrm>
          <a:prstGeom prst="rect">
            <a:avLst/>
          </a:prstGeom>
        </p:spPr>
        <p:txBody>
          <a:bodyPr vert="horz" wrap="square" lIns="91440" tIns="45720" rIns="91440" bIns="45720" rtlCol="0" anchor="ctr">
            <a:noAutofit/>
          </a:bodyPr>
          <a:lstStyle/>
          <a:p>
            <a:pPr algn="ctr"/>
            <a:r>
              <a:rPr lang="en-US" sz="1400" b="1" dirty="0" smtClean="0">
                <a:solidFill>
                  <a:schemeClr val="tx2"/>
                </a:solidFill>
                <a:latin typeface="Arial"/>
                <a:cs typeface="Arial"/>
              </a:rPr>
              <a:t>Airport </a:t>
            </a:r>
          </a:p>
          <a:p>
            <a:pPr algn="ctr"/>
            <a:r>
              <a:rPr lang="en-US" sz="1400" b="1" dirty="0" smtClean="0">
                <a:solidFill>
                  <a:schemeClr val="tx2"/>
                </a:solidFill>
                <a:latin typeface="Arial"/>
                <a:cs typeface="Arial"/>
              </a:rPr>
              <a:t>Officer</a:t>
            </a:r>
          </a:p>
        </p:txBody>
      </p:sp>
      <p:sp>
        <p:nvSpPr>
          <p:cNvPr id="32" name="TextBox 31"/>
          <p:cNvSpPr txBox="1"/>
          <p:nvPr/>
        </p:nvSpPr>
        <p:spPr>
          <a:xfrm rot="16200000">
            <a:off x="383349" y="3897012"/>
            <a:ext cx="1222963" cy="616195"/>
          </a:xfrm>
          <a:prstGeom prst="rect">
            <a:avLst/>
          </a:prstGeom>
        </p:spPr>
        <p:txBody>
          <a:bodyPr vert="horz" wrap="square" lIns="91440" tIns="45720" rIns="91440" bIns="45720" rtlCol="0" anchor="ctr">
            <a:normAutofit fontScale="92500" lnSpcReduction="20000"/>
          </a:bodyPr>
          <a:lstStyle/>
          <a:p>
            <a:pPr algn="ctr"/>
            <a:r>
              <a:rPr lang="en-US" sz="1400" b="1" dirty="0" smtClean="0">
                <a:solidFill>
                  <a:schemeClr val="tx2"/>
                </a:solidFill>
                <a:latin typeface="Arial"/>
                <a:cs typeface="Arial"/>
              </a:rPr>
              <a:t>Airport Screening</a:t>
            </a:r>
          </a:p>
          <a:p>
            <a:pPr algn="ctr"/>
            <a:r>
              <a:rPr lang="en-US" sz="1400" b="1" dirty="0" smtClean="0">
                <a:solidFill>
                  <a:schemeClr val="tx2"/>
                </a:solidFill>
                <a:latin typeface="Arial"/>
                <a:cs typeface="Arial"/>
              </a:rPr>
              <a:t> </a:t>
            </a:r>
            <a:r>
              <a:rPr lang="en-US" sz="1400" b="1" dirty="0">
                <a:solidFill>
                  <a:schemeClr val="tx2"/>
                </a:solidFill>
                <a:latin typeface="Arial"/>
                <a:cs typeface="Arial"/>
              </a:rPr>
              <a:t>Application</a:t>
            </a:r>
            <a:endParaRPr lang="en-US" sz="1400" b="1" dirty="0" smtClean="0">
              <a:solidFill>
                <a:schemeClr val="tx2"/>
              </a:solidFill>
              <a:latin typeface="Arial"/>
              <a:cs typeface="Arial"/>
            </a:endParaRPr>
          </a:p>
        </p:txBody>
      </p:sp>
      <p:sp>
        <p:nvSpPr>
          <p:cNvPr id="33" name="TextBox 32"/>
          <p:cNvSpPr txBox="1"/>
          <p:nvPr/>
        </p:nvSpPr>
        <p:spPr>
          <a:xfrm rot="16200000">
            <a:off x="383349" y="5101160"/>
            <a:ext cx="1222963" cy="616195"/>
          </a:xfrm>
          <a:prstGeom prst="rect">
            <a:avLst/>
          </a:prstGeom>
        </p:spPr>
        <p:txBody>
          <a:bodyPr vert="horz" wrap="square" lIns="91440" tIns="45720" rIns="91440" bIns="45720" rtlCol="0" anchor="ctr">
            <a:normAutofit/>
          </a:bodyPr>
          <a:lstStyle/>
          <a:p>
            <a:pPr algn="ctr"/>
            <a:r>
              <a:rPr lang="en-US" sz="1400" b="1" dirty="0" smtClean="0">
                <a:solidFill>
                  <a:schemeClr val="tx2"/>
                </a:solidFill>
                <a:latin typeface="Arial"/>
                <a:cs typeface="Arial"/>
              </a:rPr>
              <a:t>Customs Application</a:t>
            </a:r>
          </a:p>
        </p:txBody>
      </p:sp>
      <p:cxnSp>
        <p:nvCxnSpPr>
          <p:cNvPr id="34" name="Straight Connector 33"/>
          <p:cNvCxnSpPr/>
          <p:nvPr/>
        </p:nvCxnSpPr>
        <p:spPr>
          <a:xfrm>
            <a:off x="734718" y="2316722"/>
            <a:ext cx="8108245"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34718" y="3558500"/>
            <a:ext cx="8108245"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34718" y="4790870"/>
            <a:ext cx="8108245"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298222" y="978370"/>
            <a:ext cx="0" cy="5070593"/>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004077" y="1853329"/>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004077" y="3123329"/>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004077" y="4327477"/>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Rounded Rectangle 38"/>
          <p:cNvSpPr/>
          <p:nvPr/>
        </p:nvSpPr>
        <p:spPr bwMode="auto">
          <a:xfrm>
            <a:off x="2421595" y="2681087"/>
            <a:ext cx="1155980"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Review &amp; Submit Query</a:t>
            </a:r>
          </a:p>
        </p:txBody>
      </p:sp>
      <p:sp>
        <p:nvSpPr>
          <p:cNvPr id="40" name="Rounded Rectangle 39"/>
          <p:cNvSpPr/>
          <p:nvPr/>
        </p:nvSpPr>
        <p:spPr bwMode="auto">
          <a:xfrm>
            <a:off x="2463716" y="3941713"/>
            <a:ext cx="1071739" cy="60206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Execute Person Query Message</a:t>
            </a:r>
          </a:p>
        </p:txBody>
      </p:sp>
      <p:cxnSp>
        <p:nvCxnSpPr>
          <p:cNvPr id="57" name="Straight Arrow Connector 56"/>
          <p:cNvCxnSpPr/>
          <p:nvPr/>
        </p:nvCxnSpPr>
        <p:spPr>
          <a:xfrm>
            <a:off x="3419310" y="5417916"/>
            <a:ext cx="367817" cy="267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4339933" y="4592765"/>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4339933" y="3341580"/>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endCxn id="70" idx="1"/>
          </p:cNvCxnSpPr>
          <p:nvPr/>
        </p:nvCxnSpPr>
        <p:spPr>
          <a:xfrm flipV="1">
            <a:off x="4785266" y="2941484"/>
            <a:ext cx="481936" cy="4165"/>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70" idx="3"/>
            <a:endCxn id="48" idx="1"/>
          </p:cNvCxnSpPr>
          <p:nvPr/>
        </p:nvCxnSpPr>
        <p:spPr>
          <a:xfrm flipV="1">
            <a:off x="6178615" y="2925710"/>
            <a:ext cx="372414" cy="15774"/>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Rounded Rectangle 61"/>
          <p:cNvSpPr/>
          <p:nvPr/>
        </p:nvSpPr>
        <p:spPr bwMode="auto">
          <a:xfrm>
            <a:off x="2419112" y="1364083"/>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Submit Documents</a:t>
            </a:r>
          </a:p>
        </p:txBody>
      </p:sp>
      <p:cxnSp>
        <p:nvCxnSpPr>
          <p:cNvPr id="63" name="Straight Connector 62"/>
          <p:cNvCxnSpPr/>
          <p:nvPr/>
        </p:nvCxnSpPr>
        <p:spPr>
          <a:xfrm flipV="1">
            <a:off x="5711809" y="1951165"/>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Freeform 28"/>
          <p:cNvSpPr/>
          <p:nvPr/>
        </p:nvSpPr>
        <p:spPr>
          <a:xfrm>
            <a:off x="5851407" y="1636889"/>
            <a:ext cx="1964498" cy="2267185"/>
          </a:xfrm>
          <a:custGeom>
            <a:avLst/>
            <a:gdLst>
              <a:gd name="connsiteX0" fmla="*/ 0 w 2210741"/>
              <a:gd name="connsiteY0" fmla="*/ 0 h 2276592"/>
              <a:gd name="connsiteX1" fmla="*/ 2182519 w 2210741"/>
              <a:gd name="connsiteY1" fmla="*/ 9407 h 2276592"/>
              <a:gd name="connsiteX2" fmla="*/ 2210741 w 2210741"/>
              <a:gd name="connsiteY2" fmla="*/ 2276592 h 2276592"/>
            </a:gdLst>
            <a:ahLst/>
            <a:cxnLst>
              <a:cxn ang="0">
                <a:pos x="connsiteX0" y="connsiteY0"/>
              </a:cxn>
              <a:cxn ang="0">
                <a:pos x="connsiteX1" y="connsiteY1"/>
              </a:cxn>
              <a:cxn ang="0">
                <a:pos x="connsiteX2" y="connsiteY2"/>
              </a:cxn>
            </a:cxnLst>
            <a:rect l="l" t="t" r="r" b="b"/>
            <a:pathLst>
              <a:path w="2210741" h="2276592">
                <a:moveTo>
                  <a:pt x="0" y="0"/>
                </a:moveTo>
                <a:lnTo>
                  <a:pt x="2182519" y="9407"/>
                </a:lnTo>
                <a:lnTo>
                  <a:pt x="2210741" y="2276592"/>
                </a:lnTo>
              </a:path>
            </a:pathLst>
          </a:custGeom>
          <a:ln w="50800">
            <a:solidFill>
              <a:srgbClr val="686868"/>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5" name="Straight Connector 64"/>
          <p:cNvCxnSpPr/>
          <p:nvPr/>
        </p:nvCxnSpPr>
        <p:spPr>
          <a:xfrm>
            <a:off x="7810955" y="4348173"/>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bwMode="auto">
          <a:xfrm>
            <a:off x="3804064" y="2624678"/>
            <a:ext cx="1071739" cy="60206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Review Person Query Results</a:t>
            </a:r>
          </a:p>
        </p:txBody>
      </p:sp>
      <p:sp>
        <p:nvSpPr>
          <p:cNvPr id="43" name="Rounded Rectangle 42"/>
          <p:cNvSpPr/>
          <p:nvPr/>
        </p:nvSpPr>
        <p:spPr bwMode="auto">
          <a:xfrm>
            <a:off x="3804064" y="3932305"/>
            <a:ext cx="1071739" cy="6208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Display Person Query Results</a:t>
            </a:r>
          </a:p>
        </p:txBody>
      </p:sp>
      <p:sp>
        <p:nvSpPr>
          <p:cNvPr id="44" name="Rounded Rectangle 43"/>
          <p:cNvSpPr/>
          <p:nvPr/>
        </p:nvSpPr>
        <p:spPr bwMode="auto">
          <a:xfrm>
            <a:off x="3804064" y="5164676"/>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Return Person Query Results</a:t>
            </a:r>
          </a:p>
        </p:txBody>
      </p:sp>
      <p:sp>
        <p:nvSpPr>
          <p:cNvPr id="52" name="Rounded Rectangle 51"/>
          <p:cNvSpPr/>
          <p:nvPr/>
        </p:nvSpPr>
        <p:spPr bwMode="auto">
          <a:xfrm>
            <a:off x="7169730" y="3946417"/>
            <a:ext cx="1298640" cy="59265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Create &amp; Send Person History Travel Message</a:t>
            </a:r>
          </a:p>
        </p:txBody>
      </p:sp>
      <p:sp>
        <p:nvSpPr>
          <p:cNvPr id="54" name="Rounded Rectangle 53"/>
          <p:cNvSpPr/>
          <p:nvPr/>
        </p:nvSpPr>
        <p:spPr bwMode="auto">
          <a:xfrm>
            <a:off x="5111697" y="1364083"/>
            <a:ext cx="1251605"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Leave </a:t>
            </a:r>
            <a:r>
              <a:rPr lang="en-US" sz="1000" b="1" dirty="0" smtClean="0">
                <a:solidFill>
                  <a:schemeClr val="tx2"/>
                </a:solidFill>
                <a:latin typeface="Arial"/>
                <a:cs typeface="Arial"/>
              </a:rPr>
              <a:t>Customs </a:t>
            </a:r>
            <a:r>
              <a:rPr lang="en-US" sz="1000" b="1" dirty="0">
                <a:solidFill>
                  <a:schemeClr val="tx2"/>
                </a:solidFill>
                <a:latin typeface="Arial"/>
                <a:cs typeface="Arial"/>
              </a:rPr>
              <a:t>Screening </a:t>
            </a:r>
            <a:r>
              <a:rPr lang="en-US" sz="1000" b="1" dirty="0" smtClean="0">
                <a:solidFill>
                  <a:schemeClr val="tx2"/>
                </a:solidFill>
                <a:latin typeface="Arial"/>
                <a:cs typeface="Arial"/>
              </a:rPr>
              <a:t>Station</a:t>
            </a:r>
            <a:endParaRPr lang="en-US" sz="1000" b="1" dirty="0">
              <a:solidFill>
                <a:schemeClr val="tx2"/>
              </a:solidFill>
              <a:latin typeface="Arial"/>
              <a:cs typeface="Arial"/>
            </a:endParaRPr>
          </a:p>
        </p:txBody>
      </p:sp>
      <p:sp>
        <p:nvSpPr>
          <p:cNvPr id="41" name="Rounded Rectangle 40"/>
          <p:cNvSpPr/>
          <p:nvPr/>
        </p:nvSpPr>
        <p:spPr bwMode="auto">
          <a:xfrm>
            <a:off x="2463716" y="5164676"/>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Process Person Query Message</a:t>
            </a:r>
          </a:p>
        </p:txBody>
      </p:sp>
      <p:cxnSp>
        <p:nvCxnSpPr>
          <p:cNvPr id="66" name="Straight Arrow Connector 65"/>
          <p:cNvCxnSpPr/>
          <p:nvPr/>
        </p:nvCxnSpPr>
        <p:spPr>
          <a:xfrm>
            <a:off x="7560451" y="2945649"/>
            <a:ext cx="667843" cy="3306"/>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8172737" y="3106207"/>
            <a:ext cx="702130" cy="276999"/>
          </a:xfrm>
          <a:prstGeom prst="rect">
            <a:avLst/>
          </a:prstGeom>
          <a:noFill/>
        </p:spPr>
        <p:txBody>
          <a:bodyPr wrap="square" rtlCol="0">
            <a:spAutoFit/>
          </a:bodyPr>
          <a:lstStyle/>
          <a:p>
            <a:pPr algn="ctr"/>
            <a:r>
              <a:rPr lang="en-US" sz="1200" b="1" dirty="0" smtClean="0">
                <a:solidFill>
                  <a:schemeClr val="tx2"/>
                </a:solidFill>
              </a:rPr>
              <a:t>Stop</a:t>
            </a:r>
            <a:endParaRPr lang="en-US" sz="1200" b="1" dirty="0">
              <a:solidFill>
                <a:schemeClr val="tx2"/>
              </a:solidFill>
            </a:endParaRPr>
          </a:p>
        </p:txBody>
      </p:sp>
      <p:cxnSp>
        <p:nvCxnSpPr>
          <p:cNvPr id="68" name="Straight Arrow Connector 67"/>
          <p:cNvCxnSpPr/>
          <p:nvPr/>
        </p:nvCxnSpPr>
        <p:spPr>
          <a:xfrm>
            <a:off x="8199846" y="5421679"/>
            <a:ext cx="367817" cy="267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Rounded Rectangle 47"/>
          <p:cNvSpPr/>
          <p:nvPr/>
        </p:nvSpPr>
        <p:spPr bwMode="auto">
          <a:xfrm>
            <a:off x="6551029" y="2681087"/>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Perform Investigation</a:t>
            </a:r>
          </a:p>
        </p:txBody>
      </p:sp>
      <p:sp>
        <p:nvSpPr>
          <p:cNvPr id="53" name="Rounded Rectangle 52"/>
          <p:cNvSpPr/>
          <p:nvPr/>
        </p:nvSpPr>
        <p:spPr bwMode="auto">
          <a:xfrm>
            <a:off x="7273207" y="5164676"/>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Save Traveler HIstory</a:t>
            </a:r>
          </a:p>
        </p:txBody>
      </p:sp>
      <p:sp>
        <p:nvSpPr>
          <p:cNvPr id="30" name="TextBox 29"/>
          <p:cNvSpPr txBox="1"/>
          <p:nvPr/>
        </p:nvSpPr>
        <p:spPr>
          <a:xfrm>
            <a:off x="6151793" y="2681111"/>
            <a:ext cx="348074" cy="206963"/>
          </a:xfrm>
          <a:prstGeom prst="rect">
            <a:avLst/>
          </a:prstGeom>
        </p:spPr>
        <p:txBody>
          <a:bodyPr vert="horz" wrap="square" lIns="91440" tIns="45720" rIns="91440" bIns="45720" rtlCol="0">
            <a:normAutofit fontScale="55000" lnSpcReduction="20000"/>
          </a:bodyPr>
          <a:lstStyle/>
          <a:p>
            <a:pPr algn="l"/>
            <a:r>
              <a:rPr lang="en-US" sz="1600" b="0" dirty="0" err="1" smtClean="0">
                <a:latin typeface="Arial"/>
                <a:cs typeface="Arial"/>
              </a:rPr>
              <a:t>No</a:t>
            </a:r>
          </a:p>
        </p:txBody>
      </p:sp>
      <p:sp>
        <p:nvSpPr>
          <p:cNvPr id="71" name="TextBox 70"/>
          <p:cNvSpPr txBox="1"/>
          <p:nvPr/>
        </p:nvSpPr>
        <p:spPr>
          <a:xfrm>
            <a:off x="5761731" y="2344326"/>
            <a:ext cx="477899" cy="214489"/>
          </a:xfrm>
          <a:prstGeom prst="rect">
            <a:avLst/>
          </a:prstGeom>
        </p:spPr>
        <p:txBody>
          <a:bodyPr vert="horz" wrap="square" lIns="91440" tIns="45720" rIns="91440" bIns="45720" rtlCol="0">
            <a:noAutofit/>
          </a:bodyPr>
          <a:lstStyle/>
          <a:p>
            <a:pPr algn="ctr"/>
            <a:r>
              <a:rPr lang="en-US" sz="900" b="0" dirty="0" err="1" smtClean="0">
                <a:latin typeface="Arial"/>
                <a:cs typeface="Arial"/>
              </a:rPr>
              <a:t>Yes</a:t>
            </a:r>
          </a:p>
        </p:txBody>
      </p:sp>
      <p:grpSp>
        <p:nvGrpSpPr>
          <p:cNvPr id="64" name="Group 63"/>
          <p:cNvGrpSpPr/>
          <p:nvPr/>
        </p:nvGrpSpPr>
        <p:grpSpPr>
          <a:xfrm>
            <a:off x="5267202" y="2630129"/>
            <a:ext cx="911413" cy="622710"/>
            <a:chOff x="5356410" y="2630129"/>
            <a:chExt cx="911413" cy="622710"/>
          </a:xfrm>
        </p:grpSpPr>
        <p:sp>
          <p:nvSpPr>
            <p:cNvPr id="70" name="Diamond 69"/>
            <p:cNvSpPr/>
            <p:nvPr/>
          </p:nvSpPr>
          <p:spPr>
            <a:xfrm>
              <a:off x="5356410" y="2630129"/>
              <a:ext cx="911413" cy="622710"/>
            </a:xfrm>
            <a:prstGeom prst="diamond">
              <a:avLst/>
            </a:prstGeom>
            <a:gradFill flip="none" rotWithShape="1">
              <a:gsLst>
                <a:gs pos="0">
                  <a:schemeClr val="accent6">
                    <a:lumMod val="75000"/>
                  </a:schemeClr>
                </a:gs>
                <a:gs pos="100000">
                  <a:schemeClr val="accent6">
                    <a:lumMod val="40000"/>
                    <a:lumOff val="60000"/>
                  </a:schemeClr>
                </a:gs>
              </a:gsLst>
              <a:lin ang="16200000" scaled="0"/>
              <a:tileRect/>
            </a:gradFill>
            <a:ln w="952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TextBox 71"/>
            <p:cNvSpPr txBox="1"/>
            <p:nvPr/>
          </p:nvSpPr>
          <p:spPr>
            <a:xfrm>
              <a:off x="5435909" y="2777132"/>
              <a:ext cx="757591" cy="410872"/>
            </a:xfrm>
            <a:prstGeom prst="rect">
              <a:avLst/>
            </a:prstGeom>
          </p:spPr>
          <p:txBody>
            <a:bodyPr vert="horz" wrap="square" lIns="91440" tIns="45720" rIns="91440" bIns="45720" rtlCol="0">
              <a:normAutofit/>
            </a:bodyPr>
            <a:lstStyle/>
            <a:p>
              <a:pPr algn="ctr"/>
              <a:r>
                <a:rPr lang="en-US" sz="900" b="1" dirty="0">
                  <a:solidFill>
                    <a:schemeClr val="tx2"/>
                  </a:solidFill>
                  <a:latin typeface="Arial"/>
                  <a:cs typeface="Arial"/>
                </a:rPr>
                <a:t>Release </a:t>
              </a:r>
              <a:r>
                <a:rPr lang="en-US" sz="900" b="1" dirty="0" smtClean="0">
                  <a:solidFill>
                    <a:schemeClr val="tx2"/>
                  </a:solidFill>
                  <a:latin typeface="Arial"/>
                  <a:cs typeface="Arial"/>
                </a:rPr>
                <a:t>traveler?</a:t>
              </a:r>
              <a:endParaRPr lang="en-US" sz="900" b="1" dirty="0">
                <a:solidFill>
                  <a:schemeClr val="tx2"/>
                </a:solidFill>
                <a:latin typeface="Arial"/>
                <a:cs typeface="Arial"/>
              </a:endParaRPr>
            </a:p>
          </p:txBody>
        </p:sp>
      </p:grpSp>
      <p:sp>
        <p:nvSpPr>
          <p:cNvPr id="16" name="Oval 15"/>
          <p:cNvSpPr/>
          <p:nvPr/>
        </p:nvSpPr>
        <p:spPr>
          <a:xfrm>
            <a:off x="1459042" y="1364083"/>
            <a:ext cx="457200" cy="457200"/>
          </a:xfrm>
          <a:prstGeom prst="ellipse">
            <a:avLst/>
          </a:prstGeom>
          <a:noFill/>
          <a:ln w="1587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1334926" y="1823928"/>
            <a:ext cx="702130" cy="276999"/>
          </a:xfrm>
          <a:prstGeom prst="rect">
            <a:avLst/>
          </a:prstGeom>
          <a:noFill/>
        </p:spPr>
        <p:txBody>
          <a:bodyPr wrap="square" rtlCol="0">
            <a:spAutoFit/>
          </a:bodyPr>
          <a:lstStyle/>
          <a:p>
            <a:pPr algn="ctr"/>
            <a:r>
              <a:rPr lang="en-US" sz="1200" b="1" dirty="0" smtClean="0">
                <a:solidFill>
                  <a:schemeClr val="tx2"/>
                </a:solidFill>
              </a:rPr>
              <a:t>Start</a:t>
            </a:r>
            <a:endParaRPr lang="en-US" sz="1200" b="1" dirty="0">
              <a:solidFill>
                <a:schemeClr val="tx2"/>
              </a:solidFill>
            </a:endParaRPr>
          </a:p>
        </p:txBody>
      </p:sp>
      <p:sp>
        <p:nvSpPr>
          <p:cNvPr id="74" name="Oval 73"/>
          <p:cNvSpPr/>
          <p:nvPr/>
        </p:nvSpPr>
        <p:spPr>
          <a:xfrm>
            <a:off x="8294455" y="2655271"/>
            <a:ext cx="457200" cy="457200"/>
          </a:xfrm>
          <a:prstGeom prst="ellipse">
            <a:avLst/>
          </a:prstGeom>
          <a:noFill/>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76200">
                <a:solidFill>
                  <a:sysClr val="windowText" lastClr="000000"/>
                </a:solidFill>
              </a:ln>
            </a:endParaRPr>
          </a:p>
        </p:txBody>
      </p:sp>
      <p:sp>
        <p:nvSpPr>
          <p:cNvPr id="75" name="TextBox 74"/>
          <p:cNvSpPr txBox="1"/>
          <p:nvPr/>
        </p:nvSpPr>
        <p:spPr>
          <a:xfrm>
            <a:off x="8474538" y="5618148"/>
            <a:ext cx="702130" cy="276999"/>
          </a:xfrm>
          <a:prstGeom prst="rect">
            <a:avLst/>
          </a:prstGeom>
          <a:noFill/>
        </p:spPr>
        <p:txBody>
          <a:bodyPr wrap="square" rtlCol="0">
            <a:spAutoFit/>
          </a:bodyPr>
          <a:lstStyle/>
          <a:p>
            <a:pPr algn="ctr"/>
            <a:r>
              <a:rPr lang="en-US" sz="1200" b="1" dirty="0" smtClean="0">
                <a:solidFill>
                  <a:schemeClr val="tx2"/>
                </a:solidFill>
              </a:rPr>
              <a:t>Stop</a:t>
            </a:r>
            <a:endParaRPr lang="en-US" sz="1200" b="1" dirty="0">
              <a:solidFill>
                <a:schemeClr val="tx2"/>
              </a:solidFill>
            </a:endParaRPr>
          </a:p>
        </p:txBody>
      </p:sp>
      <p:sp>
        <p:nvSpPr>
          <p:cNvPr id="76" name="Oval 75"/>
          <p:cNvSpPr/>
          <p:nvPr/>
        </p:nvSpPr>
        <p:spPr>
          <a:xfrm>
            <a:off x="8596256" y="5167212"/>
            <a:ext cx="457200" cy="457200"/>
          </a:xfrm>
          <a:prstGeom prst="ellipse">
            <a:avLst/>
          </a:prstGeom>
          <a:noFill/>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76200">
                <a:solidFill>
                  <a:sysClr val="windowText" lastClr="000000"/>
                </a:solidFill>
              </a:ln>
            </a:endParaRPr>
          </a:p>
        </p:txBody>
      </p:sp>
    </p:spTree>
    <p:extLst>
      <p:ext uri="{BB962C8B-B14F-4D97-AF65-F5344CB8AC3E}">
        <p14:creationId xmlns:p14="http://schemas.microsoft.com/office/powerpoint/2010/main" val="30563141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2"/>
          <p:cNvSpPr>
            <a:spLocks noGrp="1"/>
          </p:cNvSpPr>
          <p:nvPr>
            <p:ph type="title"/>
          </p:nvPr>
        </p:nvSpPr>
        <p:spPr>
          <a:ln/>
        </p:spPr>
        <p:txBody>
          <a:bodyPr>
            <a:normAutofit/>
          </a:bodyPr>
          <a:lstStyle/>
          <a:p>
            <a:pPr eaLnBrk="1" hangingPunct="1"/>
            <a:r>
              <a:rPr lang="en-US">
                <a:latin typeface="Arial" charset="0"/>
                <a:cs typeface="Arial" charset="0"/>
              </a:rPr>
              <a:t>Agenda</a:t>
            </a:r>
          </a:p>
        </p:txBody>
      </p:sp>
      <p:grpSp>
        <p:nvGrpSpPr>
          <p:cNvPr id="5" name="Group 4"/>
          <p:cNvGrpSpPr/>
          <p:nvPr/>
        </p:nvGrpSpPr>
        <p:grpSpPr>
          <a:xfrm>
            <a:off x="439682" y="1229485"/>
            <a:ext cx="8091215" cy="733232"/>
            <a:chOff x="439682" y="1259060"/>
            <a:chExt cx="8091215" cy="733232"/>
          </a:xfrm>
        </p:grpSpPr>
        <p:sp>
          <p:nvSpPr>
            <p:cNvPr id="6" name="TextBox 5"/>
            <p:cNvSpPr txBox="1"/>
            <p:nvPr userDrawn="1"/>
          </p:nvSpPr>
          <p:spPr>
            <a:xfrm>
              <a:off x="439682" y="1259060"/>
              <a:ext cx="6856249" cy="477054"/>
            </a:xfrm>
            <a:prstGeom prst="rect">
              <a:avLst/>
            </a:prstGeom>
            <a:noFill/>
          </p:spPr>
          <p:txBody>
            <a:bodyPr wrap="square" rtlCol="0">
              <a:spAutoFit/>
            </a:bodyPr>
            <a:lstStyle/>
            <a:p>
              <a:r>
                <a:rPr lang="en-US" sz="2500" b="1" dirty="0" smtClean="0">
                  <a:solidFill>
                    <a:schemeClr val="tx2"/>
                  </a:solidFill>
                  <a:cs typeface="Arial"/>
                </a:rPr>
                <a:t>Concept Refresh</a:t>
              </a:r>
              <a:endParaRPr lang="en-US" sz="2500" b="1" dirty="0">
                <a:solidFill>
                  <a:schemeClr val="tx2"/>
                </a:solidFill>
                <a:cs typeface="Arial"/>
              </a:endParaRPr>
            </a:p>
          </p:txBody>
        </p:sp>
        <p:cxnSp>
          <p:nvCxnSpPr>
            <p:cNvPr id="7" name="Straight Connector 6"/>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 name="Action Button: Forward or Next 7">
              <a:hlinkClick r:id="rId3"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9" name="Group 8"/>
          <p:cNvGrpSpPr/>
          <p:nvPr/>
        </p:nvGrpSpPr>
        <p:grpSpPr>
          <a:xfrm>
            <a:off x="439682" y="2270885"/>
            <a:ext cx="8091215" cy="733232"/>
            <a:chOff x="439682" y="1259060"/>
            <a:chExt cx="8091215" cy="733232"/>
          </a:xfrm>
        </p:grpSpPr>
        <p:sp>
          <p:nvSpPr>
            <p:cNvPr id="10" name="TextBox 9"/>
            <p:cNvSpPr txBox="1"/>
            <p:nvPr userDrawn="1"/>
          </p:nvSpPr>
          <p:spPr>
            <a:xfrm>
              <a:off x="439682" y="1259060"/>
              <a:ext cx="6856249" cy="477054"/>
            </a:xfrm>
            <a:prstGeom prst="rect">
              <a:avLst/>
            </a:prstGeom>
            <a:noFill/>
          </p:spPr>
          <p:txBody>
            <a:bodyPr wrap="square" rtlCol="0">
              <a:spAutoFit/>
            </a:bodyPr>
            <a:lstStyle/>
            <a:p>
              <a:r>
                <a:rPr lang="en-US" sz="2500" b="1" dirty="0">
                  <a:solidFill>
                    <a:schemeClr val="tx2"/>
                  </a:solidFill>
                  <a:cs typeface="Arial"/>
                </a:rPr>
                <a:t>Scenario Planning</a:t>
              </a:r>
            </a:p>
          </p:txBody>
        </p:sp>
        <p:cxnSp>
          <p:nvCxnSpPr>
            <p:cNvPr id="11" name="Straight Connector 10"/>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Action Button: Forward or Next 11">
              <a:hlinkClick r:id="rId4"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13" name="Group 12"/>
          <p:cNvGrpSpPr/>
          <p:nvPr/>
        </p:nvGrpSpPr>
        <p:grpSpPr>
          <a:xfrm>
            <a:off x="439682" y="3312285"/>
            <a:ext cx="8091215" cy="733232"/>
            <a:chOff x="439682" y="1259060"/>
            <a:chExt cx="8091215" cy="733232"/>
          </a:xfrm>
        </p:grpSpPr>
        <p:sp>
          <p:nvSpPr>
            <p:cNvPr id="14" name="TextBox 13"/>
            <p:cNvSpPr txBox="1"/>
            <p:nvPr userDrawn="1"/>
          </p:nvSpPr>
          <p:spPr>
            <a:xfrm>
              <a:off x="439682" y="1259060"/>
              <a:ext cx="6856249" cy="477054"/>
            </a:xfrm>
            <a:prstGeom prst="rect">
              <a:avLst/>
            </a:prstGeom>
            <a:noFill/>
          </p:spPr>
          <p:txBody>
            <a:bodyPr wrap="square" rtlCol="0">
              <a:spAutoFit/>
            </a:bodyPr>
            <a:lstStyle/>
            <a:p>
              <a:r>
                <a:rPr lang="en-US" sz="2500" b="1" dirty="0">
                  <a:solidFill>
                    <a:schemeClr val="tx2"/>
                  </a:solidFill>
                  <a:cs typeface="Arial"/>
                </a:rPr>
                <a:t>Analyze Requirements</a:t>
              </a:r>
            </a:p>
          </p:txBody>
        </p:sp>
        <p:cxnSp>
          <p:nvCxnSpPr>
            <p:cNvPr id="15" name="Straight Connector 14"/>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6" name="Action Button: Forward or Next 15">
              <a:hlinkClick r:id="rId5"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17" name="Group 16"/>
          <p:cNvGrpSpPr/>
          <p:nvPr/>
        </p:nvGrpSpPr>
        <p:grpSpPr>
          <a:xfrm>
            <a:off x="439682" y="4315585"/>
            <a:ext cx="8091215" cy="733232"/>
            <a:chOff x="439682" y="1259060"/>
            <a:chExt cx="8091215" cy="733232"/>
          </a:xfrm>
        </p:grpSpPr>
        <p:sp>
          <p:nvSpPr>
            <p:cNvPr id="18" name="TextBox 17"/>
            <p:cNvSpPr txBox="1"/>
            <p:nvPr userDrawn="1"/>
          </p:nvSpPr>
          <p:spPr>
            <a:xfrm>
              <a:off x="439682" y="1259060"/>
              <a:ext cx="6856249" cy="477054"/>
            </a:xfrm>
            <a:prstGeom prst="rect">
              <a:avLst/>
            </a:prstGeom>
            <a:noFill/>
          </p:spPr>
          <p:txBody>
            <a:bodyPr wrap="square" rtlCol="0">
              <a:spAutoFit/>
            </a:bodyPr>
            <a:lstStyle/>
            <a:p>
              <a:r>
                <a:rPr lang="en-US" sz="2500" b="1" dirty="0">
                  <a:solidFill>
                    <a:schemeClr val="tx2"/>
                  </a:solidFill>
                  <a:cs typeface="Arial"/>
                </a:rPr>
                <a:t>Map </a:t>
              </a:r>
              <a:r>
                <a:rPr lang="en-US" sz="2500" b="1" dirty="0" smtClean="0">
                  <a:solidFill>
                    <a:schemeClr val="tx2"/>
                  </a:solidFill>
                  <a:cs typeface="Arial"/>
                </a:rPr>
                <a:t>and </a:t>
              </a:r>
              <a:r>
                <a:rPr lang="en-US" sz="2500" b="1" dirty="0">
                  <a:solidFill>
                    <a:schemeClr val="tx2"/>
                  </a:solidFill>
                  <a:cs typeface="Arial"/>
                </a:rPr>
                <a:t>Model</a:t>
              </a:r>
            </a:p>
          </p:txBody>
        </p:sp>
        <p:cxnSp>
          <p:nvCxnSpPr>
            <p:cNvPr id="19" name="Straight Connector 18"/>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0" name="Action Button: Forward or Next 19">
              <a:hlinkClick r:id="rId6"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21" name="Group 20"/>
          <p:cNvGrpSpPr/>
          <p:nvPr/>
        </p:nvGrpSpPr>
        <p:grpSpPr>
          <a:xfrm>
            <a:off x="439682" y="5251374"/>
            <a:ext cx="8091215" cy="477054"/>
            <a:chOff x="439682" y="1259060"/>
            <a:chExt cx="8091215" cy="477054"/>
          </a:xfrm>
        </p:grpSpPr>
        <p:sp>
          <p:nvSpPr>
            <p:cNvPr id="22" name="TextBox 21"/>
            <p:cNvSpPr txBox="1"/>
            <p:nvPr userDrawn="1"/>
          </p:nvSpPr>
          <p:spPr>
            <a:xfrm>
              <a:off x="439682" y="1259060"/>
              <a:ext cx="6856249" cy="477054"/>
            </a:xfrm>
            <a:prstGeom prst="rect">
              <a:avLst/>
            </a:prstGeom>
            <a:noFill/>
          </p:spPr>
          <p:txBody>
            <a:bodyPr wrap="square" rtlCol="0">
              <a:spAutoFit/>
            </a:bodyPr>
            <a:lstStyle/>
            <a:p>
              <a:r>
                <a:rPr lang="en-US" sz="2500" b="1" dirty="0" smtClean="0">
                  <a:solidFill>
                    <a:schemeClr val="tx2"/>
                  </a:solidFill>
                  <a:cs typeface="Arial"/>
                </a:rPr>
                <a:t>Conclusion</a:t>
              </a:r>
              <a:endParaRPr lang="en-US" sz="2500" b="1" dirty="0">
                <a:solidFill>
                  <a:schemeClr val="tx2"/>
                </a:solidFill>
                <a:cs typeface="Arial"/>
              </a:endParaRPr>
            </a:p>
          </p:txBody>
        </p:sp>
        <p:sp>
          <p:nvSpPr>
            <p:cNvPr id="23" name="Action Button: Forward or Next 22">
              <a:hlinkClick r:id="rId7"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sp>
        <p:nvSpPr>
          <p:cNvPr id="3" name="Slide Number Placeholder 2"/>
          <p:cNvSpPr>
            <a:spLocks noGrp="1"/>
          </p:cNvSpPr>
          <p:nvPr>
            <p:ph type="sldNum" sz="quarter" idx="12"/>
          </p:nvPr>
        </p:nvSpPr>
        <p:spPr/>
        <p:txBody>
          <a:bodyPr/>
          <a:lstStyle/>
          <a:p>
            <a:fld id="{28F58EE9-9E0B-4342-937B-49388987DDAD}" type="slidenum">
              <a:rPr lang="en-US" smtClean="0"/>
              <a:t>3</a:t>
            </a:fld>
            <a:endParaRPr lang="en-US"/>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Title 2"/>
          <p:cNvSpPr>
            <a:spLocks noGrp="1"/>
          </p:cNvSpPr>
          <p:nvPr>
            <p:ph type="title"/>
          </p:nvPr>
        </p:nvSpPr>
        <p:spPr>
          <a:ln/>
        </p:spPr>
        <p:txBody>
          <a:bodyPr>
            <a:normAutofit/>
          </a:bodyPr>
          <a:lstStyle/>
          <a:p>
            <a:pPr eaLnBrk="1" hangingPunct="1"/>
            <a:r>
              <a:rPr lang="en-US">
                <a:latin typeface="Arial" charset="0"/>
                <a:cs typeface="Arial" charset="0"/>
              </a:rPr>
              <a:t>What is a Sequence Diagram?</a:t>
            </a:r>
          </a:p>
        </p:txBody>
      </p:sp>
      <p:sp>
        <p:nvSpPr>
          <p:cNvPr id="97282" name="Content Placeholder 1"/>
          <p:cNvSpPr>
            <a:spLocks noGrp="1"/>
          </p:cNvSpPr>
          <p:nvPr>
            <p:ph idx="1"/>
          </p:nvPr>
        </p:nvSpPr>
        <p:spPr/>
        <p:txBody>
          <a:bodyPr/>
          <a:lstStyle/>
          <a:p>
            <a:pPr>
              <a:spcBef>
                <a:spcPct val="50000"/>
              </a:spcBef>
            </a:pPr>
            <a:r>
              <a:rPr lang="en-US" sz="1600" dirty="0">
                <a:solidFill>
                  <a:schemeClr val="tx1">
                    <a:lumMod val="75000"/>
                  </a:schemeClr>
                </a:solidFill>
                <a:latin typeface="Arial" charset="0"/>
                <a:cs typeface="Arial" charset="0"/>
              </a:rPr>
              <a:t>A Sequence Diagram is an interaction diagram that shows how applications or systems operate with one another. It displays the sequential order of operational processes or messages between applications as horizontal arrows between the parallel, vertical lines that are used for applications. This allows the specification of simple runtime scenarios in a graphical manner.</a:t>
            </a:r>
          </a:p>
          <a:p>
            <a:pPr>
              <a:spcBef>
                <a:spcPct val="50000"/>
              </a:spcBef>
            </a:pPr>
            <a:r>
              <a:rPr lang="en-US" sz="1600" dirty="0">
                <a:solidFill>
                  <a:schemeClr val="tx1">
                    <a:lumMod val="75000"/>
                  </a:schemeClr>
                </a:solidFill>
                <a:latin typeface="Arial" charset="0"/>
                <a:cs typeface="Arial" charset="0"/>
              </a:rPr>
              <a:t>A typical Sequence Diagram should include each of the following elements:</a:t>
            </a:r>
          </a:p>
        </p:txBody>
      </p:sp>
      <p:sp>
        <p:nvSpPr>
          <p:cNvPr id="2" name="Slide Number Placeholder 1"/>
          <p:cNvSpPr>
            <a:spLocks noGrp="1"/>
          </p:cNvSpPr>
          <p:nvPr>
            <p:ph type="sldNum" sz="quarter" idx="10"/>
          </p:nvPr>
        </p:nvSpPr>
        <p:spPr/>
        <p:txBody>
          <a:bodyPr/>
          <a:lstStyle/>
          <a:p>
            <a:fld id="{6E6030FC-FB78-5E4D-92EA-5D9433591EA9}" type="slidenum">
              <a:rPr lang="en-US" smtClean="0"/>
              <a:pPr/>
              <a:t>30</a:t>
            </a:fld>
            <a:endParaRPr lang="en-US" dirty="0"/>
          </a:p>
        </p:txBody>
      </p:sp>
      <p:grpSp>
        <p:nvGrpSpPr>
          <p:cNvPr id="11" name="Group 10"/>
          <p:cNvGrpSpPr/>
          <p:nvPr/>
        </p:nvGrpSpPr>
        <p:grpSpPr>
          <a:xfrm>
            <a:off x="7407343" y="730894"/>
            <a:ext cx="1235427" cy="143483"/>
            <a:chOff x="3462929" y="4029126"/>
            <a:chExt cx="1696889" cy="197077"/>
          </a:xfrm>
        </p:grpSpPr>
        <p:cxnSp>
          <p:nvCxnSpPr>
            <p:cNvPr id="12" name="Straight Connector 11"/>
            <p:cNvCxnSpPr>
              <a:endCxn id="21"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2" name="Content Placeholder 22"/>
          <p:cNvSpPr txBox="1">
            <a:spLocks/>
          </p:cNvSpPr>
          <p:nvPr/>
        </p:nvSpPr>
        <p:spPr>
          <a:xfrm>
            <a:off x="3118282" y="3363932"/>
            <a:ext cx="5334000" cy="609600"/>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4E4E4E"/>
                </a:solidFill>
              </a:rPr>
              <a:t>Any application involved in sending messages within the information exchange</a:t>
            </a:r>
          </a:p>
        </p:txBody>
      </p:sp>
      <p:cxnSp>
        <p:nvCxnSpPr>
          <p:cNvPr id="23" name="Straight Connector 22"/>
          <p:cNvCxnSpPr/>
          <p:nvPr/>
        </p:nvCxnSpPr>
        <p:spPr>
          <a:xfrm>
            <a:off x="838200" y="4177417"/>
            <a:ext cx="73791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831544" y="3321955"/>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493142" y="3492542"/>
            <a:ext cx="1507957" cy="307777"/>
          </a:xfrm>
          <a:prstGeom prst="rect">
            <a:avLst/>
          </a:prstGeom>
        </p:spPr>
        <p:txBody>
          <a:bodyPr wrap="none">
            <a:spAutoFit/>
          </a:bodyPr>
          <a:lstStyle/>
          <a:p>
            <a:pPr lvl="0" algn="ctr"/>
            <a:r>
              <a:rPr lang="en-US" sz="1400" b="1" dirty="0">
                <a:solidFill>
                  <a:srgbClr val="57AAAE"/>
                </a:solidFill>
              </a:rPr>
              <a:t>APPLICATIONS</a:t>
            </a:r>
          </a:p>
        </p:txBody>
      </p:sp>
      <p:sp>
        <p:nvSpPr>
          <p:cNvPr id="26" name="Content Placeholder 22"/>
          <p:cNvSpPr txBox="1">
            <a:spLocks/>
          </p:cNvSpPr>
          <p:nvPr/>
        </p:nvSpPr>
        <p:spPr>
          <a:xfrm>
            <a:off x="3118282" y="4430732"/>
            <a:ext cx="5334000" cy="609600"/>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solidFill>
                  <a:srgbClr val="4E4E4E"/>
                </a:solidFill>
              </a:rPr>
              <a:t>Any message being sent between applications within the information exchange</a:t>
            </a:r>
          </a:p>
        </p:txBody>
      </p:sp>
      <p:sp>
        <p:nvSpPr>
          <p:cNvPr id="27" name="Oval 26"/>
          <p:cNvSpPr/>
          <p:nvPr/>
        </p:nvSpPr>
        <p:spPr>
          <a:xfrm>
            <a:off x="831544" y="4388755"/>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1645983" y="4581644"/>
            <a:ext cx="1202272" cy="307777"/>
          </a:xfrm>
          <a:prstGeom prst="rect">
            <a:avLst/>
          </a:prstGeom>
        </p:spPr>
        <p:txBody>
          <a:bodyPr wrap="none">
            <a:spAutoFit/>
          </a:bodyPr>
          <a:lstStyle/>
          <a:p>
            <a:pPr lvl="0" algn="ctr"/>
            <a:r>
              <a:rPr lang="en-US" sz="1400" b="1" dirty="0">
                <a:solidFill>
                  <a:srgbClr val="57AAAE"/>
                </a:solidFill>
              </a:rPr>
              <a:t>MESSAGES</a:t>
            </a:r>
          </a:p>
        </p:txBody>
      </p:sp>
      <p:pic>
        <p:nvPicPr>
          <p:cNvPr id="34" name="Picture 33"/>
          <p:cNvPicPr>
            <a:picLocks noChangeAspect="1"/>
          </p:cNvPicPr>
          <p:nvPr/>
        </p:nvPicPr>
        <p:blipFill>
          <a:blip r:embed="rId3"/>
          <a:stretch>
            <a:fillRect/>
          </a:stretch>
        </p:blipFill>
        <p:spPr>
          <a:xfrm>
            <a:off x="1009745" y="3468925"/>
            <a:ext cx="284838" cy="520846"/>
          </a:xfrm>
          <a:prstGeom prst="rect">
            <a:avLst/>
          </a:prstGeom>
        </p:spPr>
      </p:pic>
      <p:pic>
        <p:nvPicPr>
          <p:cNvPr id="35" name="Picture 34"/>
          <p:cNvPicPr>
            <a:picLocks noChangeAspect="1"/>
          </p:cNvPicPr>
          <p:nvPr/>
        </p:nvPicPr>
        <p:blipFill>
          <a:blip r:embed="rId4"/>
          <a:stretch>
            <a:fillRect/>
          </a:stretch>
        </p:blipFill>
        <p:spPr>
          <a:xfrm>
            <a:off x="891283" y="4689763"/>
            <a:ext cx="559868" cy="12830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2"/>
          <p:cNvSpPr>
            <a:spLocks noGrp="1"/>
          </p:cNvSpPr>
          <p:nvPr>
            <p:ph type="title"/>
          </p:nvPr>
        </p:nvSpPr>
        <p:spPr>
          <a:ln/>
        </p:spPr>
        <p:txBody>
          <a:bodyPr>
            <a:normAutofit/>
          </a:bodyPr>
          <a:lstStyle/>
          <a:p>
            <a:pPr eaLnBrk="1" hangingPunct="1"/>
            <a:r>
              <a:rPr lang="en-US">
                <a:latin typeface="Arial" charset="0"/>
                <a:cs typeface="Arial" charset="0"/>
              </a:rPr>
              <a:t>Sequence Diagram Example</a:t>
            </a:r>
          </a:p>
        </p:txBody>
      </p:sp>
      <p:sp>
        <p:nvSpPr>
          <p:cNvPr id="3" name="Slide Number Placeholder 2"/>
          <p:cNvSpPr>
            <a:spLocks noGrp="1"/>
          </p:cNvSpPr>
          <p:nvPr>
            <p:ph type="sldNum" sz="quarter" idx="10"/>
          </p:nvPr>
        </p:nvSpPr>
        <p:spPr/>
        <p:txBody>
          <a:bodyPr/>
          <a:lstStyle/>
          <a:p>
            <a:fld id="{6E6030FC-FB78-5E4D-92EA-5D9433591EA9}" type="slidenum">
              <a:rPr lang="en-US" smtClean="0"/>
              <a:pPr/>
              <a:t>31</a:t>
            </a:fld>
            <a:endParaRPr lang="en-US" dirty="0"/>
          </a:p>
        </p:txBody>
      </p:sp>
      <p:grpSp>
        <p:nvGrpSpPr>
          <p:cNvPr id="6" name="Group 5"/>
          <p:cNvGrpSpPr/>
          <p:nvPr/>
        </p:nvGrpSpPr>
        <p:grpSpPr>
          <a:xfrm>
            <a:off x="7407343" y="730894"/>
            <a:ext cx="1235427" cy="143483"/>
            <a:chOff x="3462929" y="4029126"/>
            <a:chExt cx="1696889" cy="197077"/>
          </a:xfrm>
        </p:grpSpPr>
        <p:cxnSp>
          <p:nvCxnSpPr>
            <p:cNvPr id="7" name="Straight Connector 6"/>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7" name="Group 16"/>
          <p:cNvGrpSpPr/>
          <p:nvPr/>
        </p:nvGrpSpPr>
        <p:grpSpPr>
          <a:xfrm>
            <a:off x="731257" y="2001664"/>
            <a:ext cx="7716596" cy="4016968"/>
            <a:chOff x="797106" y="1467556"/>
            <a:chExt cx="7716596" cy="4016968"/>
          </a:xfrm>
        </p:grpSpPr>
        <p:sp>
          <p:nvSpPr>
            <p:cNvPr id="13" name="Rounded Rectangle 12"/>
            <p:cNvSpPr/>
            <p:nvPr/>
          </p:nvSpPr>
          <p:spPr bwMode="auto">
            <a:xfrm>
              <a:off x="797106" y="1467556"/>
              <a:ext cx="1865189" cy="107244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b="1" dirty="0" smtClean="0">
                  <a:solidFill>
                    <a:schemeClr val="tx2"/>
                  </a:solidFill>
                  <a:latin typeface="Arial"/>
                  <a:cs typeface="Arial"/>
                </a:rPr>
                <a:t>Airport Screening Application</a:t>
              </a:r>
              <a:endParaRPr lang="en-US" sz="1400" b="1" dirty="0">
                <a:solidFill>
                  <a:schemeClr val="tx2"/>
                </a:solidFill>
                <a:latin typeface="Arial"/>
                <a:cs typeface="Arial"/>
              </a:endParaRPr>
            </a:p>
          </p:txBody>
        </p:sp>
        <p:sp>
          <p:nvSpPr>
            <p:cNvPr id="14" name="Rounded Rectangle 13"/>
            <p:cNvSpPr/>
            <p:nvPr/>
          </p:nvSpPr>
          <p:spPr bwMode="auto">
            <a:xfrm>
              <a:off x="3722812" y="1467556"/>
              <a:ext cx="1865189" cy="107244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b="1" dirty="0" smtClean="0">
                  <a:solidFill>
                    <a:schemeClr val="tx2"/>
                  </a:solidFill>
                  <a:latin typeface="Arial"/>
                  <a:cs typeface="Arial"/>
                </a:rPr>
                <a:t>Customs</a:t>
              </a:r>
            </a:p>
            <a:p>
              <a:pPr algn="ctr"/>
              <a:r>
                <a:rPr lang="en-US" sz="1400" b="1" dirty="0" smtClean="0">
                  <a:solidFill>
                    <a:schemeClr val="tx2"/>
                  </a:solidFill>
                  <a:latin typeface="Arial"/>
                  <a:cs typeface="Arial"/>
                </a:rPr>
                <a:t>Application</a:t>
              </a:r>
              <a:endParaRPr lang="en-US" sz="1400" b="1" dirty="0">
                <a:solidFill>
                  <a:schemeClr val="tx2"/>
                </a:solidFill>
                <a:latin typeface="Arial"/>
                <a:cs typeface="Arial"/>
              </a:endParaRPr>
            </a:p>
          </p:txBody>
        </p:sp>
        <p:sp>
          <p:nvSpPr>
            <p:cNvPr id="15" name="Rounded Rectangle 14"/>
            <p:cNvSpPr/>
            <p:nvPr/>
          </p:nvSpPr>
          <p:spPr bwMode="auto">
            <a:xfrm>
              <a:off x="6648513" y="1467556"/>
              <a:ext cx="1865189" cy="107244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b="1" dirty="0" smtClean="0">
                  <a:solidFill>
                    <a:schemeClr val="tx2"/>
                  </a:solidFill>
                  <a:latin typeface="Arial"/>
                  <a:cs typeface="Arial"/>
                </a:rPr>
                <a:t>Airport History </a:t>
              </a:r>
              <a:r>
                <a:rPr lang="en-US" sz="1400" b="1" dirty="0">
                  <a:solidFill>
                    <a:schemeClr val="tx2"/>
                  </a:solidFill>
                  <a:latin typeface="Arial"/>
                  <a:cs typeface="Arial"/>
                </a:rPr>
                <a:t>Application</a:t>
              </a:r>
            </a:p>
          </p:txBody>
        </p:sp>
        <p:cxnSp>
          <p:nvCxnSpPr>
            <p:cNvPr id="5" name="Straight Connector 4"/>
            <p:cNvCxnSpPr/>
            <p:nvPr/>
          </p:nvCxnSpPr>
          <p:spPr>
            <a:xfrm>
              <a:off x="1213555" y="3160889"/>
              <a:ext cx="3452519" cy="0"/>
            </a:xfrm>
            <a:prstGeom prst="line">
              <a:avLst/>
            </a:prstGeom>
            <a:ln w="127000">
              <a:solidFill>
                <a:srgbClr val="686868"/>
              </a:solidFill>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1213553" y="2551910"/>
              <a:ext cx="6895629" cy="2857350"/>
              <a:chOff x="1213553" y="2551909"/>
              <a:chExt cx="6895629" cy="3384167"/>
            </a:xfrm>
          </p:grpSpPr>
          <p:cxnSp>
            <p:nvCxnSpPr>
              <p:cNvPr id="20" name="Straight Connector 19"/>
              <p:cNvCxnSpPr/>
              <p:nvPr/>
            </p:nvCxnSpPr>
            <p:spPr>
              <a:xfrm flipH="1" flipV="1">
                <a:off x="8090367" y="2551909"/>
                <a:ext cx="18815" cy="3384167"/>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flipV="1">
                <a:off x="1213553" y="2551909"/>
                <a:ext cx="18815" cy="3384167"/>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4647257" y="2551909"/>
                <a:ext cx="18815" cy="3384167"/>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1467557" y="2794007"/>
              <a:ext cx="2671704" cy="470370"/>
            </a:xfrm>
            <a:prstGeom prst="rect">
              <a:avLst/>
            </a:prstGeom>
          </p:spPr>
          <p:txBody>
            <a:bodyPr vert="horz" wrap="square" lIns="91440" tIns="45720" rIns="91440" bIns="45720" rtlCol="0">
              <a:normAutofit/>
            </a:bodyPr>
            <a:lstStyle/>
            <a:p>
              <a:pPr algn="ctr"/>
              <a:r>
                <a:rPr lang="en-US" sz="1400" b="0" dirty="0" err="1" smtClean="0">
                  <a:solidFill>
                    <a:srgbClr val="4E4E4E"/>
                  </a:solidFill>
                  <a:latin typeface="Arial"/>
                  <a:cs typeface="Arial"/>
                </a:rPr>
                <a:t>sendPersonQuery(person)</a:t>
              </a:r>
            </a:p>
          </p:txBody>
        </p:sp>
        <p:cxnSp>
          <p:nvCxnSpPr>
            <p:cNvPr id="21" name="Straight Connector 20"/>
            <p:cNvCxnSpPr/>
            <p:nvPr/>
          </p:nvCxnSpPr>
          <p:spPr>
            <a:xfrm>
              <a:off x="1213555" y="3791183"/>
              <a:ext cx="3452519" cy="0"/>
            </a:xfrm>
            <a:prstGeom prst="line">
              <a:avLst/>
            </a:prstGeom>
            <a:ln w="127000">
              <a:solidFill>
                <a:srgbClr val="686868"/>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467557" y="3424301"/>
              <a:ext cx="2671704" cy="470370"/>
            </a:xfrm>
            <a:prstGeom prst="rect">
              <a:avLst/>
            </a:prstGeom>
          </p:spPr>
          <p:txBody>
            <a:bodyPr vert="horz" wrap="square" lIns="91440" tIns="45720" rIns="91440" bIns="45720" rtlCol="0">
              <a:normAutofit/>
            </a:bodyPr>
            <a:lstStyle/>
            <a:p>
              <a:pPr algn="ctr"/>
              <a:r>
                <a:rPr lang="en-US" sz="1400" dirty="0" err="1">
                  <a:solidFill>
                    <a:srgbClr val="4E4E4E"/>
                  </a:solidFill>
                  <a:latin typeface="Arial"/>
                  <a:cs typeface="Arial"/>
                </a:rPr>
                <a:t>return</a:t>
              </a:r>
              <a:r>
                <a:rPr lang="en-US" sz="1400" b="0" dirty="0" err="1" smtClean="0">
                  <a:solidFill>
                    <a:srgbClr val="4E4E4E"/>
                  </a:solidFill>
                  <a:latin typeface="Arial"/>
                  <a:cs typeface="Arial"/>
                </a:rPr>
                <a:t>PersonResults(person)</a:t>
              </a:r>
            </a:p>
          </p:txBody>
        </p:sp>
        <p:cxnSp>
          <p:nvCxnSpPr>
            <p:cNvPr id="24" name="Straight Connector 23"/>
            <p:cNvCxnSpPr/>
            <p:nvPr/>
          </p:nvCxnSpPr>
          <p:spPr>
            <a:xfrm>
              <a:off x="1213555" y="4722518"/>
              <a:ext cx="6886223" cy="0"/>
            </a:xfrm>
            <a:prstGeom prst="line">
              <a:avLst/>
            </a:prstGeom>
            <a:ln w="127000">
              <a:solidFill>
                <a:srgbClr val="686868"/>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855148" y="4355636"/>
              <a:ext cx="3603036" cy="470370"/>
            </a:xfrm>
            <a:prstGeom prst="rect">
              <a:avLst/>
            </a:prstGeom>
          </p:spPr>
          <p:txBody>
            <a:bodyPr vert="horz" wrap="square" lIns="91440" tIns="45720" rIns="91440" bIns="45720" rtlCol="0">
              <a:normAutofit/>
            </a:bodyPr>
            <a:lstStyle/>
            <a:p>
              <a:pPr algn="ctr"/>
              <a:r>
                <a:rPr lang="en-US" sz="1400" b="0" dirty="0" err="1" smtClean="0">
                  <a:solidFill>
                    <a:srgbClr val="4E4E4E"/>
                  </a:solidFill>
                  <a:latin typeface="Arial"/>
                  <a:cs typeface="Arial"/>
                </a:rPr>
                <a:t>sendPersonHistoryTravelQuery(person)</a:t>
              </a:r>
            </a:p>
          </p:txBody>
        </p:sp>
        <p:cxnSp>
          <p:nvCxnSpPr>
            <p:cNvPr id="26" name="Straight Connector 25"/>
            <p:cNvCxnSpPr/>
            <p:nvPr/>
          </p:nvCxnSpPr>
          <p:spPr>
            <a:xfrm>
              <a:off x="1213555" y="5381036"/>
              <a:ext cx="6886223" cy="0"/>
            </a:xfrm>
            <a:prstGeom prst="line">
              <a:avLst/>
            </a:prstGeom>
            <a:ln w="127000">
              <a:solidFill>
                <a:srgbClr val="686868"/>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537648" y="5014154"/>
              <a:ext cx="4238037" cy="470370"/>
            </a:xfrm>
            <a:prstGeom prst="rect">
              <a:avLst/>
            </a:prstGeom>
          </p:spPr>
          <p:txBody>
            <a:bodyPr vert="horz" wrap="square" lIns="91440" tIns="45720" rIns="91440" bIns="45720" rtlCol="0">
              <a:normAutofit/>
            </a:bodyPr>
            <a:lstStyle/>
            <a:p>
              <a:pPr algn="ctr"/>
              <a:r>
                <a:rPr lang="en-US" sz="1400" dirty="0" err="1">
                  <a:solidFill>
                    <a:srgbClr val="4E4E4E"/>
                  </a:solidFill>
                  <a:latin typeface="Arial"/>
                  <a:cs typeface="Arial"/>
                </a:rPr>
                <a:t>return</a:t>
              </a:r>
              <a:r>
                <a:rPr lang="en-US" sz="1400" b="0" dirty="0" err="1" smtClean="0">
                  <a:solidFill>
                    <a:srgbClr val="4E4E4E"/>
                  </a:solidFill>
                  <a:latin typeface="Arial"/>
                  <a:cs typeface="Arial"/>
                </a:rPr>
                <a:t>PersonHistoryTravelResults</a:t>
              </a:r>
              <a:r>
                <a:rPr lang="en-US" sz="1400" b="0" dirty="0" smtClean="0">
                  <a:solidFill>
                    <a:srgbClr val="4E4E4E"/>
                  </a:solidFill>
                  <a:latin typeface="Arial"/>
                  <a:cs typeface="Arial"/>
                </a:rPr>
                <a:t>(person, history)</a:t>
              </a:r>
            </a:p>
          </p:txBody>
        </p:sp>
      </p:grpSp>
      <p:sp>
        <p:nvSpPr>
          <p:cNvPr id="4" name="TextBox 3"/>
          <p:cNvSpPr txBox="1"/>
          <p:nvPr/>
        </p:nvSpPr>
        <p:spPr>
          <a:xfrm>
            <a:off x="351788" y="1125364"/>
            <a:ext cx="8601712" cy="627236"/>
          </a:xfrm>
          <a:prstGeom prst="rect">
            <a:avLst/>
          </a:prstGeom>
        </p:spPr>
        <p:txBody>
          <a:bodyPr vert="horz" wrap="square" lIns="91440" tIns="45720" rIns="91440" bIns="45720" rtlCol="0">
            <a:normAutofit/>
          </a:bodyPr>
          <a:lstStyle/>
          <a:p>
            <a:pPr algn="l"/>
            <a:r>
              <a:rPr lang="en-US" sz="1600" b="0" dirty="0" smtClean="0">
                <a:solidFill>
                  <a:srgbClr val="4E4E4E"/>
                </a:solidFill>
                <a:latin typeface="Arial"/>
                <a:cs typeface="Arial"/>
              </a:rPr>
              <a:t>This sub-process of the airport screening has three interacting applications: the Airport Screening Application, the Customs Application, and the Airport Travel History Application. </a:t>
            </a:r>
          </a:p>
        </p:txBody>
      </p:sp>
    </p:spTree>
    <p:extLst>
      <p:ext uri="{BB962C8B-B14F-4D97-AF65-F5344CB8AC3E}">
        <p14:creationId xmlns:p14="http://schemas.microsoft.com/office/powerpoint/2010/main" val="185882179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E6030FC-FB78-5E4D-92EA-5D9433591EA9}" type="slidenum">
              <a:rPr lang="en-US" smtClean="0"/>
              <a:pPr/>
              <a:t>32</a:t>
            </a:fld>
            <a:endParaRPr lang="en-US" dirty="0"/>
          </a:p>
        </p:txBody>
      </p:sp>
      <p:sp>
        <p:nvSpPr>
          <p:cNvPr id="11" name="Title 2"/>
          <p:cNvSpPr>
            <a:spLocks noGrp="1"/>
          </p:cNvSpPr>
          <p:nvPr>
            <p:ph type="title"/>
          </p:nvPr>
        </p:nvSpPr>
        <p:spPr>
          <a:xfrm>
            <a:off x="2126887" y="131380"/>
            <a:ext cx="6646041" cy="472966"/>
          </a:xfrm>
          <a:ln/>
        </p:spPr>
        <p:txBody>
          <a:bodyPr>
            <a:normAutofit/>
          </a:bodyPr>
          <a:lstStyle/>
          <a:p>
            <a:pPr eaLnBrk="1" hangingPunct="1"/>
            <a:r>
              <a:rPr lang="en-US" sz="2000" dirty="0" smtClean="0"/>
              <a:t>Module 2: </a:t>
            </a:r>
            <a:r>
              <a:rPr lang="en-US" sz="2000" b="0" dirty="0" smtClean="0"/>
              <a:t>Knowledge check 2</a:t>
            </a:r>
          </a:p>
        </p:txBody>
      </p:sp>
      <p:sp>
        <p:nvSpPr>
          <p:cNvPr id="13" name="Oval 12"/>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14" name="Picture 13"/>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38" name="Text Box 2"/>
          <p:cNvSpPr txBox="1">
            <a:spLocks noChangeArrowheads="1"/>
          </p:cNvSpPr>
          <p:nvPr/>
        </p:nvSpPr>
        <p:spPr bwMode="auto">
          <a:xfrm>
            <a:off x="342900" y="1706245"/>
            <a:ext cx="8610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fontAlgn="auto" hangingPunct="1">
              <a:spcBef>
                <a:spcPts val="0"/>
              </a:spcBef>
              <a:spcAft>
                <a:spcPts val="0"/>
              </a:spcAft>
              <a:defRPr/>
            </a:pPr>
            <a:r>
              <a:rPr lang="en-US" sz="2000" b="1" i="0" kern="0" dirty="0" smtClean="0">
                <a:solidFill>
                  <a:schemeClr val="tx2"/>
                </a:solidFill>
              </a:rPr>
              <a:t>Which of the following can be created to ensure an operational “picture” of the information exchange is documented? </a:t>
            </a:r>
            <a:endParaRPr lang="en-US" sz="2000" b="1" kern="0" dirty="0" smtClean="0">
              <a:solidFill>
                <a:schemeClr val="tx2"/>
              </a:solidFill>
            </a:endParaRPr>
          </a:p>
        </p:txBody>
      </p:sp>
      <p:sp>
        <p:nvSpPr>
          <p:cNvPr id="41" name="Text Box 9"/>
          <p:cNvSpPr txBox="1">
            <a:spLocks noChangeArrowheads="1"/>
          </p:cNvSpPr>
          <p:nvPr/>
        </p:nvSpPr>
        <p:spPr bwMode="auto">
          <a:xfrm>
            <a:off x="1279525" y="2773363"/>
            <a:ext cx="2778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fontAlgn="auto" hangingPunct="1">
              <a:spcBef>
                <a:spcPts val="0"/>
              </a:spcBef>
              <a:spcAft>
                <a:spcPts val="0"/>
              </a:spcAft>
              <a:defRPr/>
            </a:pPr>
            <a:r>
              <a:rPr lang="en-US" sz="2000" i="0" kern="0" dirty="0" smtClean="0">
                <a:solidFill>
                  <a:schemeClr val="tx1"/>
                </a:solidFill>
              </a:rPr>
              <a:t>A.  Use Case Scenario</a:t>
            </a:r>
          </a:p>
        </p:txBody>
      </p:sp>
      <p:sp>
        <p:nvSpPr>
          <p:cNvPr id="42" name="Text Box 11"/>
          <p:cNvSpPr txBox="1">
            <a:spLocks noChangeArrowheads="1"/>
          </p:cNvSpPr>
          <p:nvPr/>
        </p:nvSpPr>
        <p:spPr bwMode="auto">
          <a:xfrm>
            <a:off x="1295400" y="3382963"/>
            <a:ext cx="36471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fontAlgn="auto" hangingPunct="1">
              <a:spcBef>
                <a:spcPts val="0"/>
              </a:spcBef>
              <a:spcAft>
                <a:spcPts val="0"/>
              </a:spcAft>
              <a:defRPr/>
            </a:pPr>
            <a:r>
              <a:rPr lang="en-US" sz="2000" i="0" kern="0" dirty="0" smtClean="0">
                <a:solidFill>
                  <a:schemeClr val="tx1"/>
                </a:solidFill>
              </a:rPr>
              <a:t>B.  Business Process Diagram</a:t>
            </a:r>
          </a:p>
        </p:txBody>
      </p:sp>
      <p:sp>
        <p:nvSpPr>
          <p:cNvPr id="43" name="Text Box 12"/>
          <p:cNvSpPr txBox="1">
            <a:spLocks noChangeArrowheads="1"/>
          </p:cNvSpPr>
          <p:nvPr/>
        </p:nvSpPr>
        <p:spPr bwMode="auto">
          <a:xfrm>
            <a:off x="1295400" y="3916363"/>
            <a:ext cx="2778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fontAlgn="auto" hangingPunct="1">
              <a:spcBef>
                <a:spcPts val="0"/>
              </a:spcBef>
              <a:spcAft>
                <a:spcPts val="0"/>
              </a:spcAft>
              <a:defRPr/>
            </a:pPr>
            <a:r>
              <a:rPr lang="en-US" sz="2000" i="0" kern="0" dirty="0" smtClean="0">
                <a:solidFill>
                  <a:schemeClr val="tx1"/>
                </a:solidFill>
              </a:rPr>
              <a:t>C.  Sequence Diagram</a:t>
            </a:r>
          </a:p>
        </p:txBody>
      </p:sp>
      <p:sp>
        <p:nvSpPr>
          <p:cNvPr id="23" name="Text Box 12"/>
          <p:cNvSpPr txBox="1">
            <a:spLocks noChangeArrowheads="1"/>
          </p:cNvSpPr>
          <p:nvPr/>
        </p:nvSpPr>
        <p:spPr bwMode="auto">
          <a:xfrm>
            <a:off x="1295400" y="4449763"/>
            <a:ext cx="2278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fontAlgn="auto" hangingPunct="1">
              <a:spcBef>
                <a:spcPts val="0"/>
              </a:spcBef>
              <a:spcAft>
                <a:spcPts val="0"/>
              </a:spcAft>
              <a:defRPr/>
            </a:pPr>
            <a:r>
              <a:rPr lang="en-US" sz="2000" i="0" kern="0" dirty="0" smtClean="0">
                <a:solidFill>
                  <a:schemeClr val="tx1"/>
                </a:solidFill>
              </a:rPr>
              <a:t>D. All of the above</a:t>
            </a:r>
          </a:p>
        </p:txBody>
      </p:sp>
      <p:grpSp>
        <p:nvGrpSpPr>
          <p:cNvPr id="24" name="Group 23"/>
          <p:cNvGrpSpPr/>
          <p:nvPr/>
        </p:nvGrpSpPr>
        <p:grpSpPr>
          <a:xfrm>
            <a:off x="7407343" y="730894"/>
            <a:ext cx="1235427" cy="143483"/>
            <a:chOff x="3462929" y="4029126"/>
            <a:chExt cx="1696889" cy="197077"/>
          </a:xfrm>
        </p:grpSpPr>
        <p:cxnSp>
          <p:nvCxnSpPr>
            <p:cNvPr id="28" name="Straight Connector 27"/>
            <p:cNvCxnSpPr>
              <a:endCxn id="3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4" name="Oval 6"/>
          <p:cNvSpPr>
            <a:spLocks noChangeArrowheads="1"/>
          </p:cNvSpPr>
          <p:nvPr/>
        </p:nvSpPr>
        <p:spPr bwMode="auto">
          <a:xfrm>
            <a:off x="812800" y="399158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300"/>
              </a:spcBef>
              <a:spcAft>
                <a:spcPts val="0"/>
              </a:spcAft>
              <a:buClr>
                <a:srgbClr val="000000"/>
              </a:buClr>
              <a:buSzPct val="80000"/>
              <a:buFontTx/>
              <a:buNone/>
              <a:tabLst/>
              <a:defRPr/>
            </a:pPr>
            <a:endParaRPr kumimoji="0" lang="en-US" sz="1100" b="0" i="1" u="none" strike="noStrike" kern="0" cap="none" spc="0" normalizeH="0" baseline="0" noProof="0" smtClean="0">
              <a:ln>
                <a:noFill/>
              </a:ln>
              <a:effectLst/>
              <a:uLnTx/>
              <a:uFillTx/>
              <a:cs typeface="Arial" charset="0"/>
            </a:endParaRPr>
          </a:p>
        </p:txBody>
      </p:sp>
      <p:sp>
        <p:nvSpPr>
          <p:cNvPr id="35" name="Oval 7"/>
          <p:cNvSpPr>
            <a:spLocks noChangeArrowheads="1"/>
          </p:cNvSpPr>
          <p:nvPr/>
        </p:nvSpPr>
        <p:spPr bwMode="auto">
          <a:xfrm>
            <a:off x="812800" y="284350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300"/>
              </a:spcBef>
              <a:spcAft>
                <a:spcPts val="0"/>
              </a:spcAft>
              <a:buClr>
                <a:srgbClr val="000000"/>
              </a:buClr>
              <a:buSzPct val="80000"/>
              <a:buFontTx/>
              <a:buNone/>
              <a:tabLst/>
              <a:defRPr/>
            </a:pPr>
            <a:endParaRPr kumimoji="0" lang="en-US" sz="1100" b="0" i="1" u="none" strike="noStrike" kern="0" cap="none" spc="0" normalizeH="0" baseline="0" noProof="0" smtClean="0">
              <a:ln>
                <a:noFill/>
              </a:ln>
              <a:effectLst/>
              <a:uLnTx/>
              <a:uFillTx/>
              <a:cs typeface="Arial" charset="0"/>
            </a:endParaRPr>
          </a:p>
        </p:txBody>
      </p:sp>
      <p:grpSp>
        <p:nvGrpSpPr>
          <p:cNvPr id="36" name="Group 3"/>
          <p:cNvGrpSpPr>
            <a:grpSpLocks/>
          </p:cNvGrpSpPr>
          <p:nvPr/>
        </p:nvGrpSpPr>
        <p:grpSpPr bwMode="auto">
          <a:xfrm>
            <a:off x="812800" y="4479267"/>
            <a:ext cx="304800" cy="304800"/>
            <a:chOff x="624" y="3504"/>
            <a:chExt cx="192" cy="192"/>
          </a:xfrm>
        </p:grpSpPr>
        <p:sp>
          <p:nvSpPr>
            <p:cNvPr id="37" name="Oval 4"/>
            <p:cNvSpPr>
              <a:spLocks noChangeArrowheads="1"/>
            </p:cNvSpPr>
            <p:nvPr/>
          </p:nvSpPr>
          <p:spPr bwMode="auto">
            <a:xfrm>
              <a:off x="624" y="3504"/>
              <a:ext cx="192" cy="19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eaLnBrk="1" hangingPunct="1">
                <a:spcBef>
                  <a:spcPts val="300"/>
                </a:spcBef>
                <a:buClr>
                  <a:srgbClr val="000000"/>
                </a:buClr>
                <a:buSzPct val="80000"/>
              </a:pPr>
              <a:endParaRPr lang="en-US" sz="1100" i="1">
                <a:cs typeface="Arial" charset="0"/>
              </a:endParaRPr>
            </a:p>
          </p:txBody>
        </p:sp>
        <p:sp>
          <p:nvSpPr>
            <p:cNvPr id="44" name="Oval 5"/>
            <p:cNvSpPr>
              <a:spLocks noChangeArrowheads="1"/>
            </p:cNvSpPr>
            <p:nvPr/>
          </p:nvSpPr>
          <p:spPr bwMode="auto">
            <a:xfrm>
              <a:off x="672" y="3552"/>
              <a:ext cx="96" cy="96"/>
            </a:xfrm>
            <a:prstGeom prst="ellipse">
              <a:avLst/>
            </a:prstGeom>
            <a:solidFill>
              <a:schemeClr val="tx1"/>
            </a:solidFill>
            <a:ln w="25400">
              <a:noFill/>
              <a:round/>
              <a:headEnd/>
              <a:tailEnd/>
            </a:ln>
          </p:spPr>
          <p:txBody>
            <a:bodyPr wrap="none" anchor="ctr"/>
            <a:lstStyle/>
            <a:p>
              <a:pPr algn="l" eaLnBrk="1" hangingPunct="1">
                <a:spcBef>
                  <a:spcPts val="300"/>
                </a:spcBef>
                <a:buClr>
                  <a:srgbClr val="000000"/>
                </a:buClr>
                <a:buSzPct val="80000"/>
              </a:pPr>
              <a:endParaRPr lang="en-US" sz="1100" i="1">
                <a:cs typeface="Arial" charset="0"/>
              </a:endParaRPr>
            </a:p>
          </p:txBody>
        </p:sp>
      </p:grpSp>
      <p:sp>
        <p:nvSpPr>
          <p:cNvPr id="45" name="Oval 4"/>
          <p:cNvSpPr>
            <a:spLocks noChangeArrowheads="1"/>
          </p:cNvSpPr>
          <p:nvPr/>
        </p:nvSpPr>
        <p:spPr bwMode="auto">
          <a:xfrm>
            <a:off x="812800" y="3463267"/>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eaLnBrk="1" hangingPunct="1">
              <a:spcBef>
                <a:spcPts val="300"/>
              </a:spcBef>
              <a:buClr>
                <a:srgbClr val="000000"/>
              </a:buClr>
              <a:buSzPct val="80000"/>
            </a:pPr>
            <a:endParaRPr lang="en-US" sz="1100" i="1">
              <a:cs typeface="Arial" charset="0"/>
            </a:endParaRPr>
          </a:p>
        </p:txBody>
      </p:sp>
    </p:spTree>
    <p:extLst>
      <p:ext uri="{BB962C8B-B14F-4D97-AF65-F5344CB8AC3E}">
        <p14:creationId xmlns:p14="http://schemas.microsoft.com/office/powerpoint/2010/main" val="235166023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E6030FC-FB78-5E4D-92EA-5D9433591EA9}" type="slidenum">
              <a:rPr lang="en-US" smtClean="0"/>
              <a:pPr/>
              <a:t>33</a:t>
            </a:fld>
            <a:endParaRPr lang="en-US" dirty="0"/>
          </a:p>
        </p:txBody>
      </p:sp>
      <p:sp>
        <p:nvSpPr>
          <p:cNvPr id="11" name="Title 2"/>
          <p:cNvSpPr>
            <a:spLocks noGrp="1"/>
          </p:cNvSpPr>
          <p:nvPr>
            <p:ph type="title"/>
          </p:nvPr>
        </p:nvSpPr>
        <p:spPr>
          <a:xfrm>
            <a:off x="2126887" y="131380"/>
            <a:ext cx="6646041" cy="472966"/>
          </a:xfrm>
          <a:ln/>
        </p:spPr>
        <p:txBody>
          <a:bodyPr>
            <a:normAutofit/>
          </a:bodyPr>
          <a:lstStyle/>
          <a:p>
            <a:pPr eaLnBrk="1" hangingPunct="1"/>
            <a:r>
              <a:rPr lang="en-US" sz="2000" dirty="0" smtClean="0"/>
              <a:t>Module 2: </a:t>
            </a:r>
            <a:r>
              <a:rPr lang="en-US" sz="2000" b="0" dirty="0" smtClean="0"/>
              <a:t>Knowledge check 3</a:t>
            </a:r>
          </a:p>
        </p:txBody>
      </p:sp>
      <p:sp>
        <p:nvSpPr>
          <p:cNvPr id="13" name="Oval 12"/>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14" name="Picture 13"/>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24" name="Text Box 2"/>
          <p:cNvSpPr txBox="1">
            <a:spLocks noChangeArrowheads="1"/>
          </p:cNvSpPr>
          <p:nvPr/>
        </p:nvSpPr>
        <p:spPr bwMode="auto">
          <a:xfrm>
            <a:off x="345440" y="1172210"/>
            <a:ext cx="861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eaLnBrk="1" fontAlgn="auto" hangingPunct="1">
              <a:spcBef>
                <a:spcPts val="0"/>
              </a:spcBef>
              <a:spcAft>
                <a:spcPts val="0"/>
              </a:spcAft>
              <a:defRPr/>
            </a:pPr>
            <a:r>
              <a:rPr lang="en-US" sz="2000" i="0" kern="0" dirty="0" smtClean="0">
                <a:solidFill>
                  <a:schemeClr val="tx1"/>
                </a:solidFill>
              </a:rPr>
              <a:t>Identify the actors in the following Business Process Diagram.</a:t>
            </a:r>
          </a:p>
        </p:txBody>
      </p:sp>
      <p:grpSp>
        <p:nvGrpSpPr>
          <p:cNvPr id="22" name="Group 21"/>
          <p:cNvGrpSpPr/>
          <p:nvPr/>
        </p:nvGrpSpPr>
        <p:grpSpPr>
          <a:xfrm>
            <a:off x="7407343" y="730894"/>
            <a:ext cx="1235427" cy="143483"/>
            <a:chOff x="3462929" y="4029126"/>
            <a:chExt cx="1696889" cy="197077"/>
          </a:xfrm>
        </p:grpSpPr>
        <p:cxnSp>
          <p:nvCxnSpPr>
            <p:cNvPr id="23" name="Straight Connector 22"/>
            <p:cNvCxnSpPr>
              <a:endCxn id="2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65" name="Straight Arrow Connector 64"/>
          <p:cNvCxnSpPr/>
          <p:nvPr/>
        </p:nvCxnSpPr>
        <p:spPr>
          <a:xfrm>
            <a:off x="1977348" y="2195885"/>
            <a:ext cx="314694" cy="2286"/>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447794" y="1635760"/>
            <a:ext cx="346095" cy="4354355"/>
          </a:xfrm>
          <a:prstGeom prst="rect">
            <a:avLst/>
          </a:prstGeom>
          <a:solidFill>
            <a:schemeClr val="tx2"/>
          </a:solidFill>
          <a:ln w="50800" cmpd="sng">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vert="vert270" rtlCol="0" anchor="ctr"/>
          <a:lstStyle/>
          <a:p>
            <a:pPr algn="ctr"/>
            <a:r>
              <a:rPr lang="en-US" sz="1600" b="1">
                <a:solidFill>
                  <a:schemeClr val="bg1"/>
                </a:solidFill>
                <a:latin typeface="Arial"/>
                <a:cs typeface="Arial"/>
              </a:rPr>
              <a:t>Business Process Diagram Example</a:t>
            </a:r>
          </a:p>
        </p:txBody>
      </p:sp>
      <p:sp>
        <p:nvSpPr>
          <p:cNvPr id="67" name="TextBox 66"/>
          <p:cNvSpPr txBox="1"/>
          <p:nvPr/>
        </p:nvSpPr>
        <p:spPr>
          <a:xfrm rot="16200000">
            <a:off x="522240" y="2074415"/>
            <a:ext cx="1134869" cy="305851"/>
          </a:xfrm>
          <a:prstGeom prst="rect">
            <a:avLst/>
          </a:prstGeom>
        </p:spPr>
        <p:txBody>
          <a:bodyPr vert="horz" wrap="square" lIns="91440" tIns="45720" rIns="91440" bIns="45720" rtlCol="0" anchor="ctr">
            <a:normAutofit/>
          </a:bodyPr>
          <a:lstStyle/>
          <a:p>
            <a:pPr algn="ctr"/>
            <a:r>
              <a:rPr lang="en-US" sz="1400" b="1" dirty="0" err="1" smtClean="0">
                <a:solidFill>
                  <a:schemeClr val="tx2"/>
                </a:solidFill>
                <a:latin typeface="Arial"/>
                <a:cs typeface="Arial"/>
              </a:rPr>
              <a:t>Traveler</a:t>
            </a:r>
          </a:p>
        </p:txBody>
      </p:sp>
      <p:sp>
        <p:nvSpPr>
          <p:cNvPr id="68" name="TextBox 67"/>
          <p:cNvSpPr txBox="1"/>
          <p:nvPr/>
        </p:nvSpPr>
        <p:spPr>
          <a:xfrm rot="16200000">
            <a:off x="566509" y="3181113"/>
            <a:ext cx="1046333" cy="305851"/>
          </a:xfrm>
          <a:prstGeom prst="rect">
            <a:avLst/>
          </a:prstGeom>
        </p:spPr>
        <p:txBody>
          <a:bodyPr vert="horz" wrap="square" lIns="91440" tIns="45720" rIns="91440" bIns="45720" rtlCol="0" anchor="ctr">
            <a:normAutofit fontScale="70000" lnSpcReduction="20000"/>
          </a:bodyPr>
          <a:lstStyle/>
          <a:p>
            <a:pPr algn="ctr"/>
            <a:r>
              <a:rPr lang="en-US" sz="1400" b="1" dirty="0" err="1" smtClean="0">
                <a:solidFill>
                  <a:schemeClr val="tx2"/>
                </a:solidFill>
                <a:latin typeface="Arial"/>
                <a:cs typeface="Arial"/>
              </a:rPr>
              <a:t>Airport Officer</a:t>
            </a:r>
          </a:p>
        </p:txBody>
      </p:sp>
      <p:sp>
        <p:nvSpPr>
          <p:cNvPr id="69" name="TextBox 68"/>
          <p:cNvSpPr txBox="1"/>
          <p:nvPr/>
        </p:nvSpPr>
        <p:spPr>
          <a:xfrm rot="16200000">
            <a:off x="566509" y="4157014"/>
            <a:ext cx="1046333" cy="527199"/>
          </a:xfrm>
          <a:prstGeom prst="rect">
            <a:avLst/>
          </a:prstGeom>
        </p:spPr>
        <p:txBody>
          <a:bodyPr vert="horz" wrap="square" lIns="91440" tIns="45720" rIns="91440" bIns="45720" rtlCol="0" anchor="ctr">
            <a:normAutofit fontScale="77500" lnSpcReduction="20000"/>
          </a:bodyPr>
          <a:lstStyle/>
          <a:p>
            <a:pPr algn="ctr"/>
            <a:r>
              <a:rPr lang="en-US" sz="1400" b="1" dirty="0" err="1" smtClean="0">
                <a:solidFill>
                  <a:schemeClr val="tx2"/>
                </a:solidFill>
                <a:latin typeface="Arial"/>
                <a:cs typeface="Arial"/>
              </a:rPr>
              <a:t>Airport Screening</a:t>
            </a:r>
          </a:p>
          <a:p>
            <a:pPr algn="ctr"/>
            <a:r>
              <a:rPr lang="en-US" sz="1400" b="1" dirty="0" err="1">
                <a:solidFill>
                  <a:schemeClr val="tx2"/>
                </a:solidFill>
                <a:latin typeface="Arial"/>
                <a:cs typeface="Arial"/>
              </a:rPr>
              <a:t>Application</a:t>
            </a:r>
            <a:endParaRPr lang="en-US" sz="1400" b="1" dirty="0" err="1" smtClean="0">
              <a:solidFill>
                <a:schemeClr val="tx2"/>
              </a:solidFill>
              <a:latin typeface="Arial"/>
              <a:cs typeface="Arial"/>
            </a:endParaRPr>
          </a:p>
        </p:txBody>
      </p:sp>
      <p:sp>
        <p:nvSpPr>
          <p:cNvPr id="70" name="TextBox 69"/>
          <p:cNvSpPr txBox="1"/>
          <p:nvPr/>
        </p:nvSpPr>
        <p:spPr>
          <a:xfrm rot="16200000">
            <a:off x="566509" y="5187249"/>
            <a:ext cx="1046333" cy="527199"/>
          </a:xfrm>
          <a:prstGeom prst="rect">
            <a:avLst/>
          </a:prstGeom>
        </p:spPr>
        <p:txBody>
          <a:bodyPr vert="horz" wrap="square" lIns="91440" tIns="45720" rIns="91440" bIns="45720" rtlCol="0" anchor="ctr">
            <a:normAutofit fontScale="85000" lnSpcReduction="10000"/>
          </a:bodyPr>
          <a:lstStyle/>
          <a:p>
            <a:pPr algn="ctr"/>
            <a:r>
              <a:rPr lang="en-US" sz="1400" b="1" dirty="0" err="1" smtClean="0">
                <a:solidFill>
                  <a:schemeClr val="tx2"/>
                </a:solidFill>
                <a:latin typeface="Arial"/>
                <a:cs typeface="Arial"/>
              </a:rPr>
              <a:t>Customs </a:t>
            </a:r>
            <a:r>
              <a:rPr lang="en-US" sz="1400" b="1" dirty="0" err="1">
                <a:solidFill>
                  <a:schemeClr val="tx2"/>
                </a:solidFill>
                <a:latin typeface="Arial"/>
                <a:cs typeface="Arial"/>
              </a:rPr>
              <a:t>Application</a:t>
            </a:r>
            <a:endParaRPr lang="en-US" sz="1400" b="1" dirty="0" err="1" smtClean="0">
              <a:solidFill>
                <a:schemeClr val="tx2"/>
              </a:solidFill>
              <a:latin typeface="Arial"/>
              <a:cs typeface="Arial"/>
            </a:endParaRPr>
          </a:p>
        </p:txBody>
      </p:sp>
      <p:grpSp>
        <p:nvGrpSpPr>
          <p:cNvPr id="4" name="Group 3"/>
          <p:cNvGrpSpPr/>
          <p:nvPr/>
        </p:nvGrpSpPr>
        <p:grpSpPr>
          <a:xfrm>
            <a:off x="792480" y="2804962"/>
            <a:ext cx="7863840" cy="2116812"/>
            <a:chOff x="1253210" y="2804962"/>
            <a:chExt cx="6937187" cy="2116812"/>
          </a:xfrm>
        </p:grpSpPr>
        <p:cxnSp>
          <p:nvCxnSpPr>
            <p:cNvPr id="71" name="Straight Connector 70"/>
            <p:cNvCxnSpPr/>
            <p:nvPr/>
          </p:nvCxnSpPr>
          <p:spPr>
            <a:xfrm>
              <a:off x="1253210" y="2804962"/>
              <a:ext cx="6937187"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1253210" y="3867393"/>
              <a:ext cx="6937187"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1253210" y="4921774"/>
              <a:ext cx="6937187"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74" name="Straight Connector 73"/>
          <p:cNvCxnSpPr/>
          <p:nvPr/>
        </p:nvCxnSpPr>
        <p:spPr>
          <a:xfrm>
            <a:off x="1349249" y="1659906"/>
            <a:ext cx="0" cy="4338257"/>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3191" y="2408496"/>
            <a:ext cx="0" cy="667984"/>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813191" y="3495073"/>
            <a:ext cx="0" cy="667984"/>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813191" y="4525308"/>
            <a:ext cx="0" cy="667984"/>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8" name="Rounded Rectangle 77"/>
          <p:cNvSpPr/>
          <p:nvPr/>
        </p:nvSpPr>
        <p:spPr bwMode="auto">
          <a:xfrm>
            <a:off x="2253875" y="3116703"/>
            <a:ext cx="1091639" cy="41858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900" b="1" dirty="0">
                <a:solidFill>
                  <a:schemeClr val="tx2"/>
                </a:solidFill>
                <a:latin typeface="Arial"/>
                <a:cs typeface="Arial"/>
              </a:rPr>
              <a:t>Review &amp; Submit Query</a:t>
            </a:r>
          </a:p>
        </p:txBody>
      </p:sp>
      <p:sp>
        <p:nvSpPr>
          <p:cNvPr id="79" name="Rounded Rectangle 78"/>
          <p:cNvSpPr/>
          <p:nvPr/>
        </p:nvSpPr>
        <p:spPr bwMode="auto">
          <a:xfrm>
            <a:off x="2289912" y="4195259"/>
            <a:ext cx="1012087" cy="51511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900" b="1" dirty="0">
                <a:solidFill>
                  <a:schemeClr val="tx2"/>
                </a:solidFill>
                <a:latin typeface="Arial"/>
                <a:cs typeface="Arial"/>
              </a:rPr>
              <a:t>Execute Person Query Message</a:t>
            </a:r>
          </a:p>
        </p:txBody>
      </p:sp>
      <p:cxnSp>
        <p:nvCxnSpPr>
          <p:cNvPr id="80" name="Straight Arrow Connector 79"/>
          <p:cNvCxnSpPr/>
          <p:nvPr/>
        </p:nvCxnSpPr>
        <p:spPr>
          <a:xfrm>
            <a:off x="3168453" y="5458257"/>
            <a:ext cx="314694" cy="2286"/>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3956112" y="4752281"/>
            <a:ext cx="0" cy="667984"/>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3956112" y="3681802"/>
            <a:ext cx="0" cy="667984"/>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4362694" y="3343055"/>
            <a:ext cx="314694" cy="2286"/>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5529757" y="3343055"/>
            <a:ext cx="314694" cy="2286"/>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5" name="Rounded Rectangle 84"/>
          <p:cNvSpPr/>
          <p:nvPr/>
        </p:nvSpPr>
        <p:spPr bwMode="auto">
          <a:xfrm>
            <a:off x="2289912" y="1989911"/>
            <a:ext cx="1012087" cy="41858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900" b="1" dirty="0">
                <a:solidFill>
                  <a:schemeClr val="tx2"/>
                </a:solidFill>
                <a:latin typeface="Arial"/>
                <a:cs typeface="Arial"/>
              </a:rPr>
              <a:t>Submit Documents</a:t>
            </a:r>
          </a:p>
        </p:txBody>
      </p:sp>
      <p:cxnSp>
        <p:nvCxnSpPr>
          <p:cNvPr id="86" name="Straight Connector 85"/>
          <p:cNvCxnSpPr/>
          <p:nvPr/>
        </p:nvCxnSpPr>
        <p:spPr>
          <a:xfrm flipV="1">
            <a:off x="5097795" y="2473026"/>
            <a:ext cx="0" cy="667984"/>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Freeform 86"/>
          <p:cNvSpPr/>
          <p:nvPr/>
        </p:nvSpPr>
        <p:spPr>
          <a:xfrm>
            <a:off x="5418069" y="2223316"/>
            <a:ext cx="2252731" cy="1947788"/>
          </a:xfrm>
          <a:custGeom>
            <a:avLst/>
            <a:gdLst>
              <a:gd name="connsiteX0" fmla="*/ 0 w 2210741"/>
              <a:gd name="connsiteY0" fmla="*/ 0 h 2276592"/>
              <a:gd name="connsiteX1" fmla="*/ 2182519 w 2210741"/>
              <a:gd name="connsiteY1" fmla="*/ 9407 h 2276592"/>
              <a:gd name="connsiteX2" fmla="*/ 2210741 w 2210741"/>
              <a:gd name="connsiteY2" fmla="*/ 2276592 h 2276592"/>
            </a:gdLst>
            <a:ahLst/>
            <a:cxnLst>
              <a:cxn ang="0">
                <a:pos x="connsiteX0" y="connsiteY0"/>
              </a:cxn>
              <a:cxn ang="0">
                <a:pos x="connsiteX1" y="connsiteY1"/>
              </a:cxn>
              <a:cxn ang="0">
                <a:pos x="connsiteX2" y="connsiteY2"/>
              </a:cxn>
            </a:cxnLst>
            <a:rect l="l" t="t" r="r" b="b"/>
            <a:pathLst>
              <a:path w="2210741" h="2276592">
                <a:moveTo>
                  <a:pt x="0" y="0"/>
                </a:moveTo>
                <a:lnTo>
                  <a:pt x="2182519" y="9407"/>
                </a:lnTo>
                <a:lnTo>
                  <a:pt x="2210741" y="2276592"/>
                </a:lnTo>
              </a:path>
            </a:pathLst>
          </a:custGeom>
          <a:ln w="50800">
            <a:solidFill>
              <a:srgbClr val="686868"/>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8" name="Straight Connector 87"/>
          <p:cNvCxnSpPr/>
          <p:nvPr/>
        </p:nvCxnSpPr>
        <p:spPr>
          <a:xfrm>
            <a:off x="7664242" y="4543015"/>
            <a:ext cx="0" cy="667984"/>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9" name="Rounded Rectangle 88"/>
          <p:cNvSpPr/>
          <p:nvPr/>
        </p:nvSpPr>
        <p:spPr bwMode="auto">
          <a:xfrm>
            <a:off x="3477316" y="3068441"/>
            <a:ext cx="1003243" cy="51511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900" b="1" dirty="0">
                <a:solidFill>
                  <a:schemeClr val="tx2"/>
                </a:solidFill>
                <a:latin typeface="Arial"/>
                <a:cs typeface="Arial"/>
              </a:rPr>
              <a:t>Review Person Query Results</a:t>
            </a:r>
          </a:p>
        </p:txBody>
      </p:sp>
      <p:sp>
        <p:nvSpPr>
          <p:cNvPr id="90" name="Rounded Rectangle 89"/>
          <p:cNvSpPr/>
          <p:nvPr/>
        </p:nvSpPr>
        <p:spPr bwMode="auto">
          <a:xfrm>
            <a:off x="3477316" y="4187210"/>
            <a:ext cx="1003243" cy="531208"/>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900" b="1" dirty="0">
                <a:solidFill>
                  <a:schemeClr val="tx2"/>
                </a:solidFill>
                <a:latin typeface="Arial"/>
                <a:cs typeface="Arial"/>
              </a:rPr>
              <a:t>Display Person Query Results</a:t>
            </a:r>
          </a:p>
        </p:txBody>
      </p:sp>
      <p:sp>
        <p:nvSpPr>
          <p:cNvPr id="91" name="Rounded Rectangle 90"/>
          <p:cNvSpPr/>
          <p:nvPr/>
        </p:nvSpPr>
        <p:spPr bwMode="auto">
          <a:xfrm>
            <a:off x="3477316" y="5241592"/>
            <a:ext cx="1003243" cy="41858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900" b="1" dirty="0">
                <a:solidFill>
                  <a:schemeClr val="tx2"/>
                </a:solidFill>
                <a:latin typeface="Arial"/>
                <a:cs typeface="Arial"/>
              </a:rPr>
              <a:t>Return Person Query Results</a:t>
            </a:r>
          </a:p>
        </p:txBody>
      </p:sp>
      <p:sp>
        <p:nvSpPr>
          <p:cNvPr id="92" name="Rounded Rectangle 91"/>
          <p:cNvSpPr/>
          <p:nvPr/>
        </p:nvSpPr>
        <p:spPr bwMode="auto">
          <a:xfrm>
            <a:off x="4552492" y="1989911"/>
            <a:ext cx="1070838" cy="41858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900" b="1" dirty="0">
                <a:solidFill>
                  <a:schemeClr val="tx2"/>
                </a:solidFill>
                <a:latin typeface="Arial"/>
                <a:cs typeface="Arial"/>
              </a:rPr>
              <a:t>Leave Customs Screening Area</a:t>
            </a:r>
          </a:p>
        </p:txBody>
      </p:sp>
      <p:sp>
        <p:nvSpPr>
          <p:cNvPr id="93" name="Rounded Rectangle 92"/>
          <p:cNvSpPr/>
          <p:nvPr/>
        </p:nvSpPr>
        <p:spPr bwMode="auto">
          <a:xfrm>
            <a:off x="2289912" y="5241592"/>
            <a:ext cx="1012087" cy="41858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900" b="1" dirty="0">
                <a:solidFill>
                  <a:schemeClr val="tx2"/>
                </a:solidFill>
                <a:latin typeface="Arial"/>
                <a:cs typeface="Arial"/>
              </a:rPr>
              <a:t>Process Person Query Message</a:t>
            </a:r>
          </a:p>
        </p:txBody>
      </p:sp>
      <p:cxnSp>
        <p:nvCxnSpPr>
          <p:cNvPr id="94" name="Straight Arrow Connector 93"/>
          <p:cNvCxnSpPr/>
          <p:nvPr/>
        </p:nvCxnSpPr>
        <p:spPr>
          <a:xfrm>
            <a:off x="6711496" y="3343055"/>
            <a:ext cx="314694" cy="2286"/>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a:off x="8030680" y="5461476"/>
            <a:ext cx="314694" cy="2286"/>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7" name="Rounded Rectangle 96"/>
          <p:cNvSpPr/>
          <p:nvPr/>
        </p:nvSpPr>
        <p:spPr bwMode="auto">
          <a:xfrm>
            <a:off x="5847863" y="3116703"/>
            <a:ext cx="916950" cy="41858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900" b="1" dirty="0">
                <a:solidFill>
                  <a:schemeClr val="tx2"/>
                </a:solidFill>
                <a:latin typeface="Arial"/>
                <a:cs typeface="Arial"/>
              </a:rPr>
              <a:t>Perform Investigation</a:t>
            </a:r>
          </a:p>
        </p:txBody>
      </p:sp>
      <p:sp>
        <p:nvSpPr>
          <p:cNvPr id="98" name="Rounded Rectangle 97"/>
          <p:cNvSpPr/>
          <p:nvPr/>
        </p:nvSpPr>
        <p:spPr bwMode="auto">
          <a:xfrm>
            <a:off x="7162800" y="5241592"/>
            <a:ext cx="959918" cy="41858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900" b="1" dirty="0">
                <a:solidFill>
                  <a:schemeClr val="tx2"/>
                </a:solidFill>
                <a:latin typeface="Arial"/>
                <a:cs typeface="Arial"/>
              </a:rPr>
              <a:t>Save Traveler HIstory</a:t>
            </a:r>
          </a:p>
        </p:txBody>
      </p:sp>
      <p:sp>
        <p:nvSpPr>
          <p:cNvPr id="99" name="TextBox 98"/>
          <p:cNvSpPr txBox="1"/>
          <p:nvPr/>
        </p:nvSpPr>
        <p:spPr>
          <a:xfrm>
            <a:off x="5608180" y="3116723"/>
            <a:ext cx="297802" cy="177072"/>
          </a:xfrm>
          <a:prstGeom prst="rect">
            <a:avLst/>
          </a:prstGeom>
        </p:spPr>
        <p:txBody>
          <a:bodyPr vert="horz" wrap="square" lIns="91440" tIns="45720" rIns="91440" bIns="45720" rtlCol="0">
            <a:normAutofit fontScale="40000" lnSpcReduction="20000"/>
          </a:bodyPr>
          <a:lstStyle/>
          <a:p>
            <a:pPr algn="l"/>
            <a:r>
              <a:rPr lang="en-US" sz="1600" b="0" dirty="0" err="1" smtClean="0">
                <a:latin typeface="Arial"/>
                <a:cs typeface="Arial"/>
              </a:rPr>
              <a:t>No</a:t>
            </a:r>
          </a:p>
        </p:txBody>
      </p:sp>
      <p:sp>
        <p:nvSpPr>
          <p:cNvPr id="100" name="TextBox 99"/>
          <p:cNvSpPr txBox="1"/>
          <p:nvPr/>
        </p:nvSpPr>
        <p:spPr>
          <a:xfrm>
            <a:off x="5026022" y="2809404"/>
            <a:ext cx="408877" cy="183511"/>
          </a:xfrm>
          <a:prstGeom prst="rect">
            <a:avLst/>
          </a:prstGeom>
        </p:spPr>
        <p:txBody>
          <a:bodyPr vert="horz" wrap="square" lIns="91440" tIns="45720" rIns="91440" bIns="45720" rtlCol="0">
            <a:noAutofit/>
          </a:bodyPr>
          <a:lstStyle/>
          <a:p>
            <a:pPr algn="ctr"/>
            <a:r>
              <a:rPr lang="en-US" sz="900" b="0" dirty="0" err="1" smtClean="0">
                <a:latin typeface="Arial"/>
                <a:cs typeface="Arial"/>
              </a:rPr>
              <a:t>Yes</a:t>
            </a:r>
          </a:p>
        </p:txBody>
      </p:sp>
      <p:grpSp>
        <p:nvGrpSpPr>
          <p:cNvPr id="101" name="Group 100"/>
          <p:cNvGrpSpPr/>
          <p:nvPr/>
        </p:nvGrpSpPr>
        <p:grpSpPr>
          <a:xfrm>
            <a:off x="4653515" y="3040728"/>
            <a:ext cx="892640" cy="609884"/>
            <a:chOff x="5356410" y="2630129"/>
            <a:chExt cx="911413" cy="622710"/>
          </a:xfrm>
        </p:grpSpPr>
        <p:sp>
          <p:nvSpPr>
            <p:cNvPr id="102" name="Diamond 101"/>
            <p:cNvSpPr/>
            <p:nvPr/>
          </p:nvSpPr>
          <p:spPr>
            <a:xfrm>
              <a:off x="5356410" y="2630129"/>
              <a:ext cx="911413" cy="622710"/>
            </a:xfrm>
            <a:prstGeom prst="diamond">
              <a:avLst/>
            </a:prstGeom>
            <a:gradFill flip="none" rotWithShape="1">
              <a:gsLst>
                <a:gs pos="0">
                  <a:schemeClr val="accent6">
                    <a:lumMod val="75000"/>
                  </a:schemeClr>
                </a:gs>
                <a:gs pos="100000">
                  <a:schemeClr val="accent6">
                    <a:lumMod val="40000"/>
                    <a:lumOff val="60000"/>
                  </a:schemeClr>
                </a:gs>
              </a:gsLst>
              <a:lin ang="16200000" scaled="0"/>
              <a:tileRect/>
            </a:gradFill>
            <a:ln w="952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TextBox 102"/>
            <p:cNvSpPr txBox="1"/>
            <p:nvPr/>
          </p:nvSpPr>
          <p:spPr>
            <a:xfrm>
              <a:off x="5431542" y="2736804"/>
              <a:ext cx="754522" cy="343647"/>
            </a:xfrm>
            <a:prstGeom prst="rect">
              <a:avLst/>
            </a:prstGeom>
          </p:spPr>
          <p:txBody>
            <a:bodyPr vert="horz" wrap="square" lIns="91440" tIns="45720" rIns="91440" bIns="45720" rtlCol="0">
              <a:noAutofit/>
            </a:bodyPr>
            <a:lstStyle/>
            <a:p>
              <a:pPr algn="ctr"/>
              <a:r>
                <a:rPr lang="en-US" sz="900" b="1" dirty="0">
                  <a:solidFill>
                    <a:schemeClr val="tx2"/>
                  </a:solidFill>
                  <a:latin typeface="Arial"/>
                  <a:cs typeface="Arial"/>
                </a:rPr>
                <a:t>Release Traveler?</a:t>
              </a:r>
            </a:p>
          </p:txBody>
        </p:sp>
      </p:grpSp>
      <p:sp>
        <p:nvSpPr>
          <p:cNvPr id="106" name="Rounded Rectangle 105"/>
          <p:cNvSpPr/>
          <p:nvPr/>
        </p:nvSpPr>
        <p:spPr bwMode="auto">
          <a:xfrm>
            <a:off x="7108702" y="4199284"/>
            <a:ext cx="1111080" cy="507061"/>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900" b="1" dirty="0">
                <a:solidFill>
                  <a:schemeClr val="tx2"/>
                </a:solidFill>
                <a:latin typeface="Arial"/>
                <a:cs typeface="Arial"/>
              </a:rPr>
              <a:t>Create &amp; Send Person History Travel Message</a:t>
            </a:r>
          </a:p>
        </p:txBody>
      </p:sp>
      <p:sp>
        <p:nvSpPr>
          <p:cNvPr id="107" name="TextBox 106"/>
          <p:cNvSpPr txBox="1"/>
          <p:nvPr/>
        </p:nvSpPr>
        <p:spPr>
          <a:xfrm>
            <a:off x="8314977" y="5539071"/>
            <a:ext cx="535889" cy="276999"/>
          </a:xfrm>
          <a:prstGeom prst="rect">
            <a:avLst/>
          </a:prstGeom>
          <a:noFill/>
        </p:spPr>
        <p:txBody>
          <a:bodyPr wrap="square" rtlCol="0">
            <a:spAutoFit/>
          </a:bodyPr>
          <a:lstStyle/>
          <a:p>
            <a:pPr algn="ctr"/>
            <a:r>
              <a:rPr lang="en-US" sz="1200" b="1" dirty="0" smtClean="0">
                <a:solidFill>
                  <a:schemeClr val="tx2"/>
                </a:solidFill>
              </a:rPr>
              <a:t>END</a:t>
            </a:r>
            <a:endParaRPr lang="en-US" sz="1200" b="1" dirty="0">
              <a:solidFill>
                <a:schemeClr val="tx2"/>
              </a:solidFill>
            </a:endParaRPr>
          </a:p>
        </p:txBody>
      </p:sp>
      <p:sp>
        <p:nvSpPr>
          <p:cNvPr id="110" name="Oval 109"/>
          <p:cNvSpPr/>
          <p:nvPr/>
        </p:nvSpPr>
        <p:spPr>
          <a:xfrm>
            <a:off x="8406215" y="5201919"/>
            <a:ext cx="348951" cy="348951"/>
          </a:xfrm>
          <a:prstGeom prst="ellipse">
            <a:avLst/>
          </a:prstGeom>
          <a:noFill/>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76200">
                <a:solidFill>
                  <a:sysClr val="windowText" lastClr="000000"/>
                </a:solidFill>
              </a:ln>
            </a:endParaRPr>
          </a:p>
        </p:txBody>
      </p:sp>
      <p:sp>
        <p:nvSpPr>
          <p:cNvPr id="112" name="TextBox 111"/>
          <p:cNvSpPr txBox="1"/>
          <p:nvPr/>
        </p:nvSpPr>
        <p:spPr>
          <a:xfrm>
            <a:off x="6984017" y="3456271"/>
            <a:ext cx="535889" cy="276999"/>
          </a:xfrm>
          <a:prstGeom prst="rect">
            <a:avLst/>
          </a:prstGeom>
          <a:noFill/>
        </p:spPr>
        <p:txBody>
          <a:bodyPr wrap="square" rtlCol="0">
            <a:spAutoFit/>
          </a:bodyPr>
          <a:lstStyle/>
          <a:p>
            <a:pPr algn="ctr"/>
            <a:r>
              <a:rPr lang="en-US" sz="1200" b="1" dirty="0" smtClean="0">
                <a:solidFill>
                  <a:schemeClr val="tx2"/>
                </a:solidFill>
              </a:rPr>
              <a:t>END</a:t>
            </a:r>
            <a:endParaRPr lang="en-US" sz="1200" b="1" dirty="0">
              <a:solidFill>
                <a:schemeClr val="tx2"/>
              </a:solidFill>
            </a:endParaRPr>
          </a:p>
        </p:txBody>
      </p:sp>
      <p:sp>
        <p:nvSpPr>
          <p:cNvPr id="113" name="Oval 112"/>
          <p:cNvSpPr/>
          <p:nvPr/>
        </p:nvSpPr>
        <p:spPr>
          <a:xfrm>
            <a:off x="7075255" y="3119119"/>
            <a:ext cx="348951" cy="348951"/>
          </a:xfrm>
          <a:prstGeom prst="ellipse">
            <a:avLst/>
          </a:prstGeom>
          <a:noFill/>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76200">
                <a:solidFill>
                  <a:sysClr val="windowText" lastClr="000000"/>
                </a:solidFill>
              </a:ln>
            </a:endParaRPr>
          </a:p>
        </p:txBody>
      </p:sp>
      <p:sp>
        <p:nvSpPr>
          <p:cNvPr id="114" name="TextBox 113"/>
          <p:cNvSpPr txBox="1"/>
          <p:nvPr/>
        </p:nvSpPr>
        <p:spPr>
          <a:xfrm>
            <a:off x="1355377" y="2338671"/>
            <a:ext cx="686783" cy="276999"/>
          </a:xfrm>
          <a:prstGeom prst="rect">
            <a:avLst/>
          </a:prstGeom>
          <a:noFill/>
        </p:spPr>
        <p:txBody>
          <a:bodyPr wrap="square" rtlCol="0">
            <a:spAutoFit/>
          </a:bodyPr>
          <a:lstStyle/>
          <a:p>
            <a:pPr algn="ctr"/>
            <a:r>
              <a:rPr lang="en-US" sz="1200" b="1" dirty="0" smtClean="0">
                <a:solidFill>
                  <a:schemeClr val="tx2"/>
                </a:solidFill>
              </a:rPr>
              <a:t>START</a:t>
            </a:r>
            <a:endParaRPr lang="en-US" sz="1200" b="1" dirty="0">
              <a:solidFill>
                <a:schemeClr val="tx2"/>
              </a:solidFill>
            </a:endParaRPr>
          </a:p>
        </p:txBody>
      </p:sp>
      <p:sp>
        <p:nvSpPr>
          <p:cNvPr id="115" name="Oval 114"/>
          <p:cNvSpPr/>
          <p:nvPr/>
        </p:nvSpPr>
        <p:spPr>
          <a:xfrm>
            <a:off x="1527895" y="2001519"/>
            <a:ext cx="348951" cy="348951"/>
          </a:xfrm>
          <a:prstGeom prst="ellipse">
            <a:avLst/>
          </a:prstGeom>
          <a:noFill/>
          <a:ln w="190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76200">
                <a:solidFill>
                  <a:sysClr val="windowText" lastClr="000000"/>
                </a:solidFill>
              </a:ln>
            </a:endParaRPr>
          </a:p>
        </p:txBody>
      </p:sp>
    </p:spTree>
    <p:extLst>
      <p:ext uri="{BB962C8B-B14F-4D97-AF65-F5344CB8AC3E}">
        <p14:creationId xmlns:p14="http://schemas.microsoft.com/office/powerpoint/2010/main" val="158044144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2"/>
          <p:cNvSpPr>
            <a:spLocks noGrp="1"/>
          </p:cNvSpPr>
          <p:nvPr>
            <p:ph type="title"/>
          </p:nvPr>
        </p:nvSpPr>
        <p:spPr>
          <a:ln/>
        </p:spPr>
        <p:txBody>
          <a:bodyPr>
            <a:normAutofit/>
          </a:bodyPr>
          <a:lstStyle/>
          <a:p>
            <a:pPr eaLnBrk="1" hangingPunct="1"/>
            <a:r>
              <a:rPr lang="en-US" dirty="0" smtClean="0">
                <a:latin typeface="Arial" charset="0"/>
                <a:cs typeface="Arial" charset="0"/>
              </a:rPr>
              <a:t>summary</a:t>
            </a:r>
            <a:endParaRPr lang="en-US" dirty="0">
              <a:latin typeface="Arial" charset="0"/>
              <a:cs typeface="Arial" charset="0"/>
            </a:endParaRPr>
          </a:p>
        </p:txBody>
      </p:sp>
      <p:sp>
        <p:nvSpPr>
          <p:cNvPr id="3" name="Slide Number Placeholder 2"/>
          <p:cNvSpPr>
            <a:spLocks noGrp="1"/>
          </p:cNvSpPr>
          <p:nvPr>
            <p:ph type="sldNum" sz="quarter" idx="10"/>
          </p:nvPr>
        </p:nvSpPr>
        <p:spPr/>
        <p:txBody>
          <a:bodyPr/>
          <a:lstStyle/>
          <a:p>
            <a:fld id="{6E6030FC-FB78-5E4D-92EA-5D9433591EA9}" type="slidenum">
              <a:rPr lang="en-US" smtClean="0"/>
              <a:pPr/>
              <a:t>34</a:t>
            </a:fld>
            <a:endParaRPr lang="en-US" dirty="0"/>
          </a:p>
        </p:txBody>
      </p:sp>
      <p:grpSp>
        <p:nvGrpSpPr>
          <p:cNvPr id="17" name="Group 16"/>
          <p:cNvGrpSpPr/>
          <p:nvPr/>
        </p:nvGrpSpPr>
        <p:grpSpPr>
          <a:xfrm>
            <a:off x="7407343" y="730894"/>
            <a:ext cx="1235427" cy="143483"/>
            <a:chOff x="3462929" y="4029126"/>
            <a:chExt cx="1696889" cy="197077"/>
          </a:xfrm>
        </p:grpSpPr>
        <p:cxnSp>
          <p:nvCxnSpPr>
            <p:cNvPr id="18" name="Straight Connector 17"/>
            <p:cNvCxnSpPr>
              <a:endCxn id="2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0" name="Oval 1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1" name="Oval 2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2" name="Oval 2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13" name="Content Placeholder 2"/>
          <p:cNvSpPr txBox="1">
            <a:spLocks/>
          </p:cNvSpPr>
          <p:nvPr/>
        </p:nvSpPr>
        <p:spPr>
          <a:xfrm>
            <a:off x="324069" y="1435100"/>
            <a:ext cx="8362731" cy="45847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3600"/>
              </a:spcAft>
              <a:buNone/>
            </a:pPr>
            <a:r>
              <a:rPr lang="en-US" sz="2600" b="1" dirty="0">
                <a:solidFill>
                  <a:srgbClr val="1F497D"/>
                </a:solidFill>
              </a:rPr>
              <a:t>You have completed Module 2: Scenario Planning</a:t>
            </a:r>
          </a:p>
          <a:p>
            <a:pPr marL="0" indent="0">
              <a:spcAft>
                <a:spcPts val="1200"/>
              </a:spcAft>
              <a:buNone/>
            </a:pPr>
            <a:r>
              <a:rPr lang="en-US" b="1" dirty="0" smtClean="0">
                <a:solidFill>
                  <a:srgbClr val="1F497D"/>
                </a:solidFill>
              </a:rPr>
              <a:t>You should now be able to:</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Explain the benefits of aligning existing exchanges to NIEM</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Identify the elements of a Use Case diagram</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Describe the elements in a Business Process diagram</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Explain how to develop a Sequence diagram</a:t>
            </a:r>
          </a:p>
        </p:txBody>
      </p:sp>
      <p:cxnSp>
        <p:nvCxnSpPr>
          <p:cNvPr id="14" name="Straight Connector 13"/>
          <p:cNvCxnSpPr/>
          <p:nvPr/>
        </p:nvCxnSpPr>
        <p:spPr>
          <a:xfrm>
            <a:off x="412969" y="216883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295319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8F58EE9-9E0B-4342-937B-49388987DDAD}" type="slidenum">
              <a:rPr lang="en-US" smtClean="0"/>
              <a:t>35</a:t>
            </a:fld>
            <a:endParaRPr lang="en-US"/>
          </a:p>
        </p:txBody>
      </p:sp>
      <p:cxnSp>
        <p:nvCxnSpPr>
          <p:cNvPr id="7" name="Straight Connector 6"/>
          <p:cNvCxnSpPr/>
          <p:nvPr/>
        </p:nvCxnSpPr>
        <p:spPr>
          <a:xfrm>
            <a:off x="1714499" y="2440741"/>
            <a:ext cx="5715000"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7167149" y="295879"/>
            <a:ext cx="1736872" cy="773588"/>
            <a:chOff x="7167149" y="295879"/>
            <a:chExt cx="1736872" cy="773588"/>
          </a:xfrm>
        </p:grpSpPr>
        <p:grpSp>
          <p:nvGrpSpPr>
            <p:cNvPr id="10" name="Group 9"/>
            <p:cNvGrpSpPr/>
            <p:nvPr/>
          </p:nvGrpSpPr>
          <p:grpSpPr>
            <a:xfrm>
              <a:off x="7344762" y="616679"/>
              <a:ext cx="1381647" cy="160464"/>
              <a:chOff x="3262391" y="4029126"/>
              <a:chExt cx="1696900" cy="197077"/>
            </a:xfrm>
          </p:grpSpPr>
          <p:cxnSp>
            <p:nvCxnSpPr>
              <p:cNvPr id="13" name="Straight Connector 12"/>
              <p:cNvCxnSpPr/>
              <p:nvPr/>
            </p:nvCxnSpPr>
            <p:spPr>
              <a:xfrm>
                <a:off x="3363310" y="4127664"/>
                <a:ext cx="1524000"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262391" y="4029126"/>
                <a:ext cx="197077"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634611" y="4029126"/>
                <a:ext cx="197077"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017775" y="4029126"/>
                <a:ext cx="197077"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38999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76221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7167149"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12" name="TextBox 11"/>
            <p:cNvSpPr txBox="1"/>
            <p:nvPr/>
          </p:nvSpPr>
          <p:spPr>
            <a:xfrm>
              <a:off x="7167149"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4</a:t>
              </a:r>
              <a:r>
                <a:rPr lang="en-US" sz="1200" b="1" dirty="0" smtClean="0">
                  <a:solidFill>
                    <a:srgbClr val="D9D9D9"/>
                  </a:solidFill>
                  <a:latin typeface="Arial"/>
                  <a:cs typeface="Arial"/>
                </a:rPr>
                <a:t>0% complete</a:t>
              </a:r>
            </a:p>
          </p:txBody>
        </p:sp>
      </p:grpSp>
      <p:sp>
        <p:nvSpPr>
          <p:cNvPr id="19" name="Title 1"/>
          <p:cNvSpPr>
            <a:spLocks noGrp="1"/>
          </p:cNvSpPr>
          <p:nvPr>
            <p:ph type="title"/>
          </p:nvPr>
        </p:nvSpPr>
        <p:spPr>
          <a:xfrm>
            <a:off x="0" y="2551616"/>
            <a:ext cx="9143999" cy="1718859"/>
          </a:xfrm>
        </p:spPr>
        <p:txBody>
          <a:bodyPr/>
          <a:lstStyle/>
          <a:p>
            <a:r>
              <a:rPr lang="en-US" dirty="0" smtClean="0"/>
              <a:t>Analyze </a:t>
            </a:r>
            <a:br>
              <a:rPr lang="en-US" dirty="0" smtClean="0"/>
            </a:br>
            <a:r>
              <a:rPr lang="en-US" dirty="0" smtClean="0"/>
              <a:t>Requirements</a:t>
            </a:r>
            <a:endParaRPr lang="en-US" dirty="0"/>
          </a:p>
        </p:txBody>
      </p:sp>
      <p:cxnSp>
        <p:nvCxnSpPr>
          <p:cNvPr id="20" name="Straight Connector 19"/>
          <p:cNvCxnSpPr/>
          <p:nvPr/>
        </p:nvCxnSpPr>
        <p:spPr>
          <a:xfrm>
            <a:off x="1714499" y="4409241"/>
            <a:ext cx="5715000"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2"/>
          <p:cNvSpPr>
            <a:spLocks noGrp="1"/>
          </p:cNvSpPr>
          <p:nvPr>
            <p:ph type="title"/>
          </p:nvPr>
        </p:nvSpPr>
        <p:spPr>
          <a:ln/>
        </p:spPr>
        <p:txBody>
          <a:bodyPr>
            <a:normAutofit/>
          </a:bodyPr>
          <a:lstStyle/>
          <a:p>
            <a:pPr eaLnBrk="1" hangingPunct="1"/>
            <a:r>
              <a:rPr lang="en-US" dirty="0" smtClean="0">
                <a:latin typeface="Arial" charset="0"/>
                <a:cs typeface="Arial" charset="0"/>
              </a:rPr>
              <a:t>Learning </a:t>
            </a:r>
            <a:r>
              <a:rPr lang="en-US" dirty="0">
                <a:latin typeface="Arial" charset="0"/>
                <a:cs typeface="Arial" charset="0"/>
              </a:rPr>
              <a:t>Objectives</a:t>
            </a:r>
          </a:p>
        </p:txBody>
      </p:sp>
      <p:sp>
        <p:nvSpPr>
          <p:cNvPr id="3" name="Slide Number Placeholder 2"/>
          <p:cNvSpPr>
            <a:spLocks noGrp="1"/>
          </p:cNvSpPr>
          <p:nvPr>
            <p:ph type="sldNum" sz="quarter" idx="10"/>
          </p:nvPr>
        </p:nvSpPr>
        <p:spPr/>
        <p:txBody>
          <a:bodyPr/>
          <a:lstStyle/>
          <a:p>
            <a:fld id="{6E6030FC-FB78-5E4D-92EA-5D9433591EA9}" type="slidenum">
              <a:rPr lang="en-US" smtClean="0"/>
              <a:pPr/>
              <a:t>36</a:t>
            </a:fld>
            <a:endParaRPr lang="en-US" dirty="0"/>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1841500" y="1765300"/>
            <a:ext cx="914400" cy="914400"/>
          </a:xfrm>
          <a:prstGeom prst="rect">
            <a:avLst/>
          </a:prstGeom>
        </p:spPr>
        <p:txBody>
          <a:bodyPr vert="horz" wrap="none" lIns="91440" tIns="45720" rIns="91440" bIns="45720" rtlCol="0">
            <a:normAutofit/>
          </a:bodyPr>
          <a:lstStyle/>
          <a:p>
            <a:pPr algn="l"/>
            <a:endParaRPr lang="en-US" sz="1600" b="0" dirty="0" err="1" smtClean="0">
              <a:solidFill>
                <a:schemeClr val="tx1">
                  <a:lumMod val="65000"/>
                  <a:lumOff val="35000"/>
                </a:schemeClr>
              </a:solidFill>
              <a:latin typeface="Arial"/>
              <a:cs typeface="Arial"/>
            </a:endParaRPr>
          </a:p>
        </p:txBody>
      </p:sp>
      <p:sp>
        <p:nvSpPr>
          <p:cNvPr id="18" name="Content Placeholder 2"/>
          <p:cNvSpPr txBox="1">
            <a:spLocks/>
          </p:cNvSpPr>
          <p:nvPr/>
        </p:nvSpPr>
        <p:spPr>
          <a:xfrm>
            <a:off x="324069" y="1435100"/>
            <a:ext cx="8362731" cy="45847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3600"/>
              </a:spcAft>
              <a:buNone/>
            </a:pPr>
            <a:r>
              <a:rPr lang="en-US" sz="2600" b="1" dirty="0">
                <a:solidFill>
                  <a:srgbClr val="1F497D"/>
                </a:solidFill>
              </a:rPr>
              <a:t>Welcome to Module 3: Analyze Requirements</a:t>
            </a:r>
          </a:p>
          <a:p>
            <a:pPr marL="0" indent="0">
              <a:spcAft>
                <a:spcPts val="1200"/>
              </a:spcAft>
              <a:buNone/>
            </a:pPr>
            <a:r>
              <a:rPr lang="en-US" b="1" dirty="0">
                <a:solidFill>
                  <a:srgbClr val="1F497D"/>
                </a:solidFill>
              </a:rPr>
              <a:t>At the end of this module, you’ll be able to:</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Develop Business Rules and Business Requirements</a:t>
            </a:r>
          </a:p>
        </p:txBody>
      </p:sp>
      <p:cxnSp>
        <p:nvCxnSpPr>
          <p:cNvPr id="19" name="Straight Connector 18"/>
          <p:cNvCxnSpPr/>
          <p:nvPr/>
        </p:nvCxnSpPr>
        <p:spPr>
          <a:xfrm>
            <a:off x="412969" y="216883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
          <p:cNvSpPr txBox="1">
            <a:spLocks/>
          </p:cNvSpPr>
          <p:nvPr/>
        </p:nvSpPr>
        <p:spPr bwMode="auto">
          <a:xfrm>
            <a:off x="476250" y="2171700"/>
            <a:ext cx="3714750" cy="388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tIns="274320" bIns="91440"/>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Aft>
                <a:spcPts val="600"/>
              </a:spcAft>
              <a:buFont typeface="Wingdings" charset="0"/>
              <a:buNone/>
            </a:pPr>
            <a:r>
              <a:rPr lang="en-US" sz="2200" b="1" dirty="0">
                <a:solidFill>
                  <a:srgbClr val="1F497D"/>
                </a:solidFill>
              </a:rPr>
              <a:t>Business </a:t>
            </a:r>
            <a:r>
              <a:rPr lang="en-US" sz="2200" b="1" dirty="0" smtClean="0">
                <a:solidFill>
                  <a:srgbClr val="1F497D"/>
                </a:solidFill>
              </a:rPr>
              <a:t>Rules</a:t>
            </a:r>
            <a:endParaRPr lang="en-US" sz="2200" b="1" dirty="0">
              <a:solidFill>
                <a:srgbClr val="1F497D"/>
              </a:solidFill>
            </a:endParaRPr>
          </a:p>
          <a:p>
            <a:pPr eaLnBrk="1" hangingPunct="1">
              <a:buFont typeface="Wingdings" charset="0"/>
              <a:buNone/>
            </a:pPr>
            <a:r>
              <a:rPr lang="en-US" sz="1600" dirty="0">
                <a:solidFill>
                  <a:srgbClr val="646769"/>
                </a:solidFill>
              </a:rPr>
              <a:t>A specific qualification for data that refers to how it should be structured (field length, constraints, etc.)</a:t>
            </a:r>
          </a:p>
          <a:p>
            <a:pPr eaLnBrk="1" hangingPunct="1">
              <a:buFont typeface="Wingdings" charset="0"/>
              <a:buNone/>
            </a:pPr>
            <a:endParaRPr lang="en-US" sz="2000" dirty="0">
              <a:solidFill>
                <a:srgbClr val="595959"/>
              </a:solidFill>
            </a:endParaRPr>
          </a:p>
          <a:p>
            <a:pPr eaLnBrk="1" hangingPunct="1">
              <a:buFont typeface="Wingdings" charset="0"/>
              <a:buNone/>
            </a:pPr>
            <a:endParaRPr lang="en-US" sz="2000" dirty="0">
              <a:solidFill>
                <a:srgbClr val="595959"/>
              </a:solidFill>
            </a:endParaRPr>
          </a:p>
          <a:p>
            <a:pPr eaLnBrk="1" hangingPunct="1">
              <a:spcAft>
                <a:spcPts val="600"/>
              </a:spcAft>
              <a:buFont typeface="Arial" charset="0"/>
              <a:buNone/>
            </a:pPr>
            <a:r>
              <a:rPr lang="en-US" sz="2200" b="1" dirty="0">
                <a:solidFill>
                  <a:srgbClr val="1F497D"/>
                </a:solidFill>
              </a:rPr>
              <a:t>Business Requirements</a:t>
            </a:r>
          </a:p>
          <a:p>
            <a:pPr eaLnBrk="1" hangingPunct="1">
              <a:buFont typeface="Arial" charset="0"/>
              <a:buNone/>
            </a:pPr>
            <a:r>
              <a:rPr lang="en-US" sz="1600" dirty="0"/>
              <a:t>A business driver for an information exchange that is primarily an operational or functional requirement</a:t>
            </a:r>
            <a:endParaRPr lang="en-US" sz="2200" b="1" dirty="0">
              <a:solidFill>
                <a:srgbClr val="1F497D"/>
              </a:solidFill>
            </a:endParaRPr>
          </a:p>
        </p:txBody>
      </p:sp>
      <p:sp>
        <p:nvSpPr>
          <p:cNvPr id="103427" name="Title 2"/>
          <p:cNvSpPr>
            <a:spLocks noGrp="1"/>
          </p:cNvSpPr>
          <p:nvPr>
            <p:ph type="title"/>
          </p:nvPr>
        </p:nvSpPr>
        <p:spPr>
          <a:ln/>
        </p:spPr>
        <p:txBody>
          <a:bodyPr>
            <a:normAutofit/>
          </a:bodyPr>
          <a:lstStyle/>
          <a:p>
            <a:pPr eaLnBrk="1" hangingPunct="1"/>
            <a:r>
              <a:rPr lang="en-US">
                <a:latin typeface="Arial" charset="0"/>
                <a:cs typeface="Arial" charset="0"/>
              </a:rPr>
              <a:t>Business Needs</a:t>
            </a:r>
          </a:p>
        </p:txBody>
      </p:sp>
      <p:sp>
        <p:nvSpPr>
          <p:cNvPr id="103426" name="Content Placeholder 1"/>
          <p:cNvSpPr>
            <a:spLocks noGrp="1"/>
          </p:cNvSpPr>
          <p:nvPr>
            <p:ph idx="1"/>
          </p:nvPr>
        </p:nvSpPr>
        <p:spPr>
          <a:xfrm>
            <a:off x="476250" y="1122947"/>
            <a:ext cx="8362731" cy="858253"/>
          </a:xfrm>
        </p:spPr>
        <p:txBody>
          <a:bodyPr>
            <a:normAutofit/>
          </a:bodyPr>
          <a:lstStyle/>
          <a:p>
            <a:pPr marL="0" indent="0">
              <a:buFont typeface="Wingdings" charset="0"/>
              <a:buNone/>
            </a:pPr>
            <a:r>
              <a:rPr lang="en-US" b="1">
                <a:solidFill>
                  <a:schemeClr val="tx2"/>
                </a:solidFill>
                <a:latin typeface="Arial" charset="0"/>
                <a:cs typeface="Arial" charset="0"/>
              </a:rPr>
              <a:t>Business Rules</a:t>
            </a:r>
            <a:r>
              <a:rPr lang="en-US">
                <a:solidFill>
                  <a:schemeClr val="tx2"/>
                </a:solidFill>
                <a:latin typeface="Arial" charset="0"/>
                <a:cs typeface="Arial" charset="0"/>
              </a:rPr>
              <a:t> </a:t>
            </a:r>
            <a:r>
              <a:rPr lang="en-US">
                <a:latin typeface="Arial" charset="0"/>
                <a:cs typeface="Arial" charset="0"/>
              </a:rPr>
              <a:t>and </a:t>
            </a:r>
            <a:r>
              <a:rPr lang="en-US" b="1">
                <a:solidFill>
                  <a:srgbClr val="1F497D"/>
                </a:solidFill>
                <a:latin typeface="Arial" charset="0"/>
                <a:cs typeface="Arial" charset="0"/>
              </a:rPr>
              <a:t>Business Requirements</a:t>
            </a:r>
            <a:r>
              <a:rPr lang="en-US">
                <a:solidFill>
                  <a:srgbClr val="1F497D"/>
                </a:solidFill>
                <a:latin typeface="Arial" charset="0"/>
                <a:cs typeface="Arial" charset="0"/>
              </a:rPr>
              <a:t> </a:t>
            </a:r>
            <a:r>
              <a:rPr lang="en-US">
                <a:latin typeface="Arial" charset="0"/>
                <a:cs typeface="Arial" charset="0"/>
              </a:rPr>
              <a:t>define the </a:t>
            </a:r>
            <a:br>
              <a:rPr lang="en-US">
                <a:latin typeface="Arial" charset="0"/>
                <a:cs typeface="Arial" charset="0"/>
              </a:rPr>
            </a:br>
            <a:r>
              <a:rPr lang="en-US">
                <a:latin typeface="Arial" charset="0"/>
                <a:cs typeface="Arial" charset="0"/>
              </a:rPr>
              <a:t>exchange as well as the expectations of the exchange.</a:t>
            </a:r>
          </a:p>
        </p:txBody>
      </p:sp>
      <p:sp>
        <p:nvSpPr>
          <p:cNvPr id="2" name="Slide Number Placeholder 1"/>
          <p:cNvSpPr>
            <a:spLocks noGrp="1"/>
          </p:cNvSpPr>
          <p:nvPr>
            <p:ph type="sldNum" sz="quarter" idx="10"/>
          </p:nvPr>
        </p:nvSpPr>
        <p:spPr/>
        <p:txBody>
          <a:bodyPr/>
          <a:lstStyle/>
          <a:p>
            <a:fld id="{6E6030FC-FB78-5E4D-92EA-5D9433591EA9}" type="slidenum">
              <a:rPr lang="en-US" smtClean="0"/>
              <a:pPr/>
              <a:t>37</a:t>
            </a:fld>
            <a:endParaRPr lang="en-US" dirty="0"/>
          </a:p>
        </p:txBody>
      </p:sp>
      <p:cxnSp>
        <p:nvCxnSpPr>
          <p:cNvPr id="13" name="Straight Connector 12"/>
          <p:cNvCxnSpPr/>
          <p:nvPr/>
        </p:nvCxnSpPr>
        <p:spPr>
          <a:xfrm>
            <a:off x="558800" y="3960813"/>
            <a:ext cx="81407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bwMode="auto">
          <a:xfrm>
            <a:off x="4267200" y="2456524"/>
            <a:ext cx="4444125" cy="122647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lstStyle/>
          <a:p>
            <a:pPr>
              <a:lnSpc>
                <a:spcPts val="1860"/>
              </a:lnSpc>
              <a:defRPr/>
            </a:pPr>
            <a:r>
              <a:rPr lang="en-US" sz="1400" b="1" spc="-50" dirty="0">
                <a:solidFill>
                  <a:srgbClr val="304776"/>
                </a:solidFill>
                <a:latin typeface="Arial"/>
                <a:cs typeface="Arial"/>
              </a:rPr>
              <a:t>EX:  </a:t>
            </a:r>
            <a:r>
              <a:rPr lang="en-US" sz="1400" spc="-50" dirty="0">
                <a:solidFill>
                  <a:srgbClr val="304776"/>
                </a:solidFill>
                <a:latin typeface="Arial"/>
                <a:cs typeface="Arial"/>
              </a:rPr>
              <a:t>If a </a:t>
            </a:r>
            <a:r>
              <a:rPr lang="en-US" sz="1400" spc="-50" dirty="0" smtClean="0">
                <a:solidFill>
                  <a:srgbClr val="304776"/>
                </a:solidFill>
                <a:latin typeface="Arial"/>
                <a:cs typeface="Arial"/>
              </a:rPr>
              <a:t>student’s enrollment status is not available or is unknown, it is assumed they are not enrolled and an information-needed flag will be added by setting X element to the value of 1.  </a:t>
            </a:r>
            <a:endParaRPr lang="en-US" sz="1400" spc="-50" dirty="0">
              <a:solidFill>
                <a:srgbClr val="304776"/>
              </a:solidFill>
              <a:latin typeface="Arial"/>
              <a:cs typeface="Arial"/>
            </a:endParaRPr>
          </a:p>
        </p:txBody>
      </p:sp>
      <p:sp>
        <p:nvSpPr>
          <p:cNvPr id="19" name="Rounded Rectangle 18"/>
          <p:cNvSpPr/>
          <p:nvPr/>
        </p:nvSpPr>
        <p:spPr bwMode="auto">
          <a:xfrm>
            <a:off x="4267200" y="4196424"/>
            <a:ext cx="4444125" cy="122647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lstStyle/>
          <a:p>
            <a:pPr>
              <a:lnSpc>
                <a:spcPts val="1860"/>
              </a:lnSpc>
              <a:defRPr/>
            </a:pPr>
            <a:r>
              <a:rPr lang="en-US" sz="1400" b="1" spc="-50" dirty="0">
                <a:solidFill>
                  <a:srgbClr val="304776"/>
                </a:solidFill>
                <a:latin typeface="Arial"/>
                <a:cs typeface="Arial"/>
              </a:rPr>
              <a:t>EX:  </a:t>
            </a:r>
            <a:r>
              <a:rPr lang="en-US" sz="1400" spc="-50" dirty="0">
                <a:solidFill>
                  <a:srgbClr val="304776"/>
                </a:solidFill>
                <a:latin typeface="Arial"/>
                <a:cs typeface="Arial"/>
              </a:rPr>
              <a:t>The Verification Service shall respond only to search requests issued by the client application, the Verification Information System (VIS).</a:t>
            </a:r>
          </a:p>
        </p:txBody>
      </p:sp>
      <p:grpSp>
        <p:nvGrpSpPr>
          <p:cNvPr id="20" name="Group 19"/>
          <p:cNvGrpSpPr/>
          <p:nvPr/>
        </p:nvGrpSpPr>
        <p:grpSpPr>
          <a:xfrm>
            <a:off x="7407343" y="730894"/>
            <a:ext cx="1235427" cy="143483"/>
            <a:chOff x="3462929" y="4029126"/>
            <a:chExt cx="1696889" cy="197077"/>
          </a:xfrm>
        </p:grpSpPr>
        <p:cxnSp>
          <p:nvCxnSpPr>
            <p:cNvPr id="21" name="Straight Connector 20"/>
            <p:cNvCxnSpPr>
              <a:endCxn id="2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2986657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Title 2"/>
          <p:cNvSpPr>
            <a:spLocks noGrp="1"/>
          </p:cNvSpPr>
          <p:nvPr>
            <p:ph type="title"/>
          </p:nvPr>
        </p:nvSpPr>
        <p:spPr>
          <a:ln/>
        </p:spPr>
        <p:txBody>
          <a:bodyPr>
            <a:normAutofit/>
          </a:bodyPr>
          <a:lstStyle/>
          <a:p>
            <a:pPr eaLnBrk="1" hangingPunct="1"/>
            <a:r>
              <a:rPr lang="en-US">
                <a:latin typeface="Arial" charset="0"/>
                <a:cs typeface="Arial" charset="0"/>
              </a:rPr>
              <a:t>Developing Business Requirements</a:t>
            </a:r>
          </a:p>
        </p:txBody>
      </p:sp>
      <p:sp>
        <p:nvSpPr>
          <p:cNvPr id="104450" name="Content Placeholder 1"/>
          <p:cNvSpPr>
            <a:spLocks noGrp="1"/>
          </p:cNvSpPr>
          <p:nvPr>
            <p:ph idx="1"/>
          </p:nvPr>
        </p:nvSpPr>
        <p:spPr>
          <a:xfrm>
            <a:off x="324069" y="1122947"/>
            <a:ext cx="8362731" cy="4598737"/>
          </a:xfrm>
        </p:spPr>
        <p:txBody>
          <a:bodyPr/>
          <a:lstStyle/>
          <a:p>
            <a:pPr marL="0" lvl="1" indent="0">
              <a:buFont typeface="Arial" charset="0"/>
              <a:buNone/>
            </a:pPr>
            <a:r>
              <a:rPr lang="en-US" sz="2000">
                <a:latin typeface="Arial" charset="0"/>
                <a:cs typeface="Arial" charset="0"/>
              </a:rPr>
              <a:t>Follow a formal process to define and validate business requirements and accurately document an information exchange:</a:t>
            </a:r>
          </a:p>
        </p:txBody>
      </p:sp>
      <p:sp>
        <p:nvSpPr>
          <p:cNvPr id="104458" name="TextBox 12"/>
          <p:cNvSpPr txBox="1">
            <a:spLocks noChangeArrowheads="1"/>
          </p:cNvSpPr>
          <p:nvPr/>
        </p:nvSpPr>
        <p:spPr bwMode="auto">
          <a:xfrm>
            <a:off x="457200" y="5445124"/>
            <a:ext cx="80805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200" b="1"/>
              <a:t>Note</a:t>
            </a:r>
            <a:r>
              <a:rPr lang="en-US" sz="1200"/>
              <a:t>: Not all requirements for an exchange are applicable to an IEPD. Some requirements are related to implementation and fall out of the scope of NIEM and IEPDs.</a:t>
            </a:r>
          </a:p>
        </p:txBody>
      </p:sp>
      <p:sp>
        <p:nvSpPr>
          <p:cNvPr id="2" name="Slide Number Placeholder 1"/>
          <p:cNvSpPr>
            <a:spLocks noGrp="1"/>
          </p:cNvSpPr>
          <p:nvPr>
            <p:ph type="sldNum" sz="quarter" idx="10"/>
          </p:nvPr>
        </p:nvSpPr>
        <p:spPr/>
        <p:txBody>
          <a:bodyPr/>
          <a:lstStyle/>
          <a:p>
            <a:fld id="{6E6030FC-FB78-5E4D-92EA-5D9433591EA9}" type="slidenum">
              <a:rPr lang="en-US" smtClean="0"/>
              <a:pPr/>
              <a:t>38</a:t>
            </a:fld>
            <a:endParaRPr lang="en-US" dirty="0"/>
          </a:p>
        </p:txBody>
      </p:sp>
      <p:sp>
        <p:nvSpPr>
          <p:cNvPr id="12" name="Rectangle 11"/>
          <p:cNvSpPr/>
          <p:nvPr/>
        </p:nvSpPr>
        <p:spPr>
          <a:xfrm>
            <a:off x="3201670" y="2870201"/>
            <a:ext cx="2565032" cy="2273300"/>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3" name="Rectangle 12"/>
          <p:cNvSpPr/>
          <p:nvPr/>
        </p:nvSpPr>
        <p:spPr>
          <a:xfrm>
            <a:off x="453708" y="2794154"/>
            <a:ext cx="2590578" cy="2349347"/>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4" name="Text Placeholder 14"/>
          <p:cNvSpPr txBox="1">
            <a:spLocks/>
          </p:cNvSpPr>
          <p:nvPr/>
        </p:nvSpPr>
        <p:spPr>
          <a:xfrm>
            <a:off x="528639" y="3070224"/>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600" kern="0" dirty="0">
                <a:solidFill>
                  <a:srgbClr val="646769"/>
                </a:solidFill>
                <a:latin typeface="Arial" pitchFamily="34" charset="0"/>
                <a:ea typeface="+mn-ea"/>
                <a:cs typeface="Arial" pitchFamily="34" charset="0"/>
              </a:rPr>
              <a:t>Prepare and Plan</a:t>
            </a:r>
          </a:p>
          <a:p>
            <a:pPr marL="1588" lvl="1" fontAlgn="auto">
              <a:lnSpc>
                <a:spcPct val="110000"/>
              </a:lnSpc>
              <a:spcBef>
                <a:spcPts val="1776"/>
              </a:spcBef>
              <a:spcAft>
                <a:spcPts val="0"/>
              </a:spcAft>
              <a:buClr>
                <a:schemeClr val="tx1"/>
              </a:buClr>
              <a:defRPr/>
            </a:pPr>
            <a:r>
              <a:rPr lang="en-US" sz="1600" kern="0" dirty="0">
                <a:solidFill>
                  <a:srgbClr val="646769"/>
                </a:solidFill>
                <a:latin typeface="Arial" pitchFamily="34" charset="0"/>
                <a:ea typeface="+mn-ea"/>
                <a:cs typeface="Arial" pitchFamily="34" charset="0"/>
              </a:rPr>
              <a:t>Perform Analysis</a:t>
            </a:r>
          </a:p>
        </p:txBody>
      </p:sp>
      <p:sp>
        <p:nvSpPr>
          <p:cNvPr id="17" name="AutoShape 56"/>
          <p:cNvSpPr>
            <a:spLocks noChangeArrowheads="1"/>
          </p:cNvSpPr>
          <p:nvPr/>
        </p:nvSpPr>
        <p:spPr bwMode="auto">
          <a:xfrm>
            <a:off x="3181350" y="1993900"/>
            <a:ext cx="2933700" cy="901700"/>
          </a:xfrm>
          <a:prstGeom prst="chevron">
            <a:avLst>
              <a:gd name="adj" fmla="val 34534"/>
            </a:avLst>
          </a:prstGeom>
          <a:gradFill flip="none" rotWithShape="1">
            <a:gsLst>
              <a:gs pos="0">
                <a:schemeClr val="tx2"/>
              </a:gs>
              <a:gs pos="84000">
                <a:schemeClr val="tx2">
                  <a:lumMod val="75000"/>
                </a:schemeClr>
              </a:gs>
            </a:gsLst>
            <a:lin ang="54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1600" b="1" dirty="0">
                <a:solidFill>
                  <a:srgbClr val="FFFFFF"/>
                </a:solidFill>
                <a:latin typeface="Arial" pitchFamily="34" charset="0"/>
                <a:ea typeface="+mn-ea"/>
                <a:cs typeface="Arial" pitchFamily="34" charset="0"/>
              </a:rPr>
              <a:t>Define the Exchange Requirements</a:t>
            </a:r>
          </a:p>
        </p:txBody>
      </p:sp>
      <p:sp>
        <p:nvSpPr>
          <p:cNvPr id="19" name="AutoShape 59"/>
          <p:cNvSpPr>
            <a:spLocks noChangeArrowheads="1"/>
          </p:cNvSpPr>
          <p:nvPr/>
        </p:nvSpPr>
        <p:spPr bwMode="auto">
          <a:xfrm>
            <a:off x="433388" y="1981200"/>
            <a:ext cx="2933700" cy="901700"/>
          </a:xfrm>
          <a:prstGeom prst="homePlate">
            <a:avLst>
              <a:gd name="adj" fmla="val 34746"/>
            </a:avLst>
          </a:prstGeom>
          <a:gradFill flip="none" rotWithShape="1">
            <a:gsLst>
              <a:gs pos="0">
                <a:schemeClr val="tx2"/>
              </a:gs>
              <a:gs pos="81000">
                <a:schemeClr val="tx2">
                  <a:lumMod val="75000"/>
                </a:schemeClr>
              </a:gs>
            </a:gsLst>
            <a:lin ang="5760000" scaled="0"/>
            <a:tileRect/>
          </a:gradFill>
          <a:ln w="3175" cap="rnd" algn="ctr">
            <a:solidFill>
              <a:schemeClr val="bg1"/>
            </a:solidFill>
            <a:miter lim="800000"/>
            <a:headEnd/>
            <a:tailEnd/>
          </a:ln>
          <a:effectLst>
            <a:outerShdw blurRad="38100" dist="38100" dir="2700000" algn="tl" rotWithShape="0">
              <a:srgbClr val="000000">
                <a:alpha val="29000"/>
              </a:srgbClr>
            </a:outerShdw>
          </a:effectLst>
        </p:spPr>
        <p:txBody>
          <a:bodyPr lIns="45720" anchor="ctr" anchorCtr="1"/>
          <a:lstStyle/>
          <a:p>
            <a:pPr algn="ctr" eaLnBrk="0" fontAlgn="auto" hangingPunct="0">
              <a:lnSpc>
                <a:spcPct val="106000"/>
              </a:lnSpc>
              <a:spcBef>
                <a:spcPts val="0"/>
              </a:spcBef>
              <a:spcAft>
                <a:spcPts val="0"/>
              </a:spcAft>
              <a:defRPr/>
            </a:pPr>
            <a:r>
              <a:rPr lang="en-US" sz="1600" b="1" dirty="0">
                <a:solidFill>
                  <a:srgbClr val="FFFFFF"/>
                </a:solidFill>
                <a:latin typeface="Arial" pitchFamily="34" charset="0"/>
                <a:ea typeface="+mn-ea"/>
                <a:cs typeface="Arial" pitchFamily="34" charset="0"/>
              </a:rPr>
              <a:t>Initiate the </a:t>
            </a:r>
            <a:br>
              <a:rPr lang="en-US" sz="1600" b="1" dirty="0">
                <a:solidFill>
                  <a:srgbClr val="FFFFFF"/>
                </a:solidFill>
                <a:latin typeface="Arial" pitchFamily="34" charset="0"/>
                <a:ea typeface="+mn-ea"/>
                <a:cs typeface="Arial" pitchFamily="34" charset="0"/>
              </a:rPr>
            </a:br>
            <a:r>
              <a:rPr lang="en-US" sz="1600" b="1" dirty="0">
                <a:solidFill>
                  <a:srgbClr val="FFFFFF"/>
                </a:solidFill>
                <a:latin typeface="Arial" pitchFamily="34" charset="0"/>
                <a:ea typeface="+mn-ea"/>
                <a:cs typeface="Arial" pitchFamily="34" charset="0"/>
              </a:rPr>
              <a:t>Requirements Process</a:t>
            </a:r>
          </a:p>
        </p:txBody>
      </p:sp>
      <p:cxnSp>
        <p:nvCxnSpPr>
          <p:cNvPr id="21" name="Straight Connector 20"/>
          <p:cNvCxnSpPr/>
          <p:nvPr/>
        </p:nvCxnSpPr>
        <p:spPr>
          <a:xfrm>
            <a:off x="579437" y="3517900"/>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2" name="Text Placeholder 14"/>
          <p:cNvSpPr txBox="1">
            <a:spLocks/>
          </p:cNvSpPr>
          <p:nvPr/>
        </p:nvSpPr>
        <p:spPr>
          <a:xfrm>
            <a:off x="3259139" y="3070224"/>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600" kern="0" dirty="0" smtClean="0">
                <a:solidFill>
                  <a:srgbClr val="646769"/>
                </a:solidFill>
                <a:latin typeface="Arial" pitchFamily="34" charset="0"/>
                <a:ea typeface="+mn-ea"/>
                <a:cs typeface="Arial" pitchFamily="34" charset="0"/>
              </a:rPr>
              <a:t>Gather User Requirements</a:t>
            </a:r>
            <a:endParaRPr lang="en-US" sz="1600" kern="0" dirty="0">
              <a:solidFill>
                <a:srgbClr val="646769"/>
              </a:solidFill>
              <a:latin typeface="Arial" pitchFamily="34" charset="0"/>
              <a:ea typeface="+mn-ea"/>
              <a:cs typeface="Arial" pitchFamily="34" charset="0"/>
            </a:endParaRPr>
          </a:p>
          <a:p>
            <a:pPr marL="1588" lvl="1" fontAlgn="auto">
              <a:lnSpc>
                <a:spcPct val="110000"/>
              </a:lnSpc>
              <a:spcBef>
                <a:spcPts val="1776"/>
              </a:spcBef>
              <a:spcAft>
                <a:spcPts val="0"/>
              </a:spcAft>
              <a:buClr>
                <a:schemeClr val="tx1"/>
              </a:buClr>
              <a:defRPr/>
            </a:pPr>
            <a:r>
              <a:rPr lang="en-US" sz="1600" kern="0" dirty="0">
                <a:solidFill>
                  <a:srgbClr val="646769"/>
                </a:solidFill>
                <a:latin typeface="Arial" pitchFamily="34" charset="0"/>
                <a:ea typeface="+mn-ea"/>
                <a:cs typeface="Arial" pitchFamily="34" charset="0"/>
              </a:rPr>
              <a:t>Define Security &amp; Privacy Requirements</a:t>
            </a:r>
          </a:p>
          <a:p>
            <a:pPr marL="1588" lvl="1" fontAlgn="auto">
              <a:lnSpc>
                <a:spcPct val="110000"/>
              </a:lnSpc>
              <a:spcBef>
                <a:spcPts val="1776"/>
              </a:spcBef>
              <a:spcAft>
                <a:spcPts val="0"/>
              </a:spcAft>
              <a:buClr>
                <a:schemeClr val="tx1"/>
              </a:buClr>
              <a:defRPr/>
            </a:pPr>
            <a:r>
              <a:rPr lang="en-US" sz="1600" kern="0" dirty="0">
                <a:solidFill>
                  <a:srgbClr val="646769"/>
                </a:solidFill>
                <a:latin typeface="Arial" pitchFamily="34" charset="0"/>
                <a:ea typeface="+mn-ea"/>
                <a:cs typeface="Arial" pitchFamily="34" charset="0"/>
              </a:rPr>
              <a:t>Specify Exchange Requirements</a:t>
            </a:r>
          </a:p>
        </p:txBody>
      </p:sp>
      <p:cxnSp>
        <p:nvCxnSpPr>
          <p:cNvPr id="43" name="Straight Connector 42"/>
          <p:cNvCxnSpPr/>
          <p:nvPr/>
        </p:nvCxnSpPr>
        <p:spPr>
          <a:xfrm>
            <a:off x="3309937" y="3765550"/>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3309937" y="4552950"/>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5932170" y="2870201"/>
            <a:ext cx="2565032" cy="2273300"/>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46" name="AutoShape 56"/>
          <p:cNvSpPr>
            <a:spLocks noChangeArrowheads="1"/>
          </p:cNvSpPr>
          <p:nvPr/>
        </p:nvSpPr>
        <p:spPr bwMode="auto">
          <a:xfrm>
            <a:off x="5911850" y="1993900"/>
            <a:ext cx="2933700" cy="901700"/>
          </a:xfrm>
          <a:prstGeom prst="chevron">
            <a:avLst>
              <a:gd name="adj" fmla="val 34534"/>
            </a:avLst>
          </a:prstGeom>
          <a:gradFill flip="none" rotWithShape="1">
            <a:gsLst>
              <a:gs pos="0">
                <a:schemeClr val="tx2"/>
              </a:gs>
              <a:gs pos="84000">
                <a:schemeClr val="tx2">
                  <a:lumMod val="75000"/>
                </a:schemeClr>
              </a:gs>
            </a:gsLst>
            <a:lin ang="54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1600" b="1" dirty="0">
                <a:solidFill>
                  <a:srgbClr val="FFFFFF"/>
                </a:solidFill>
                <a:latin typeface="Arial" pitchFamily="34" charset="0"/>
                <a:ea typeface="+mn-ea"/>
                <a:cs typeface="Arial" pitchFamily="34" charset="0"/>
              </a:rPr>
              <a:t>Prepare Requirements </a:t>
            </a:r>
            <a:br>
              <a:rPr lang="en-US" sz="1600" b="1" dirty="0">
                <a:solidFill>
                  <a:srgbClr val="FFFFFF"/>
                </a:solidFill>
                <a:latin typeface="Arial" pitchFamily="34" charset="0"/>
                <a:ea typeface="+mn-ea"/>
                <a:cs typeface="Arial" pitchFamily="34" charset="0"/>
              </a:rPr>
            </a:br>
            <a:r>
              <a:rPr lang="en-US" sz="1600" b="1" dirty="0">
                <a:solidFill>
                  <a:srgbClr val="FFFFFF"/>
                </a:solidFill>
                <a:latin typeface="Arial" pitchFamily="34" charset="0"/>
                <a:ea typeface="+mn-ea"/>
                <a:cs typeface="Arial" pitchFamily="34" charset="0"/>
              </a:rPr>
              <a:t>for Design</a:t>
            </a:r>
          </a:p>
        </p:txBody>
      </p:sp>
      <p:sp>
        <p:nvSpPr>
          <p:cNvPr id="47" name="Text Placeholder 14"/>
          <p:cNvSpPr txBox="1">
            <a:spLocks/>
          </p:cNvSpPr>
          <p:nvPr/>
        </p:nvSpPr>
        <p:spPr>
          <a:xfrm>
            <a:off x="5989639" y="3070224"/>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600" kern="0" dirty="0">
                <a:solidFill>
                  <a:srgbClr val="646769"/>
                </a:solidFill>
                <a:latin typeface="Arial" pitchFamily="34" charset="0"/>
                <a:ea typeface="+mn-ea"/>
                <a:cs typeface="Arial" pitchFamily="34" charset="0"/>
              </a:rPr>
              <a:t>Analyze Requirements</a:t>
            </a:r>
          </a:p>
          <a:p>
            <a:pPr marL="1588" lvl="1" fontAlgn="auto">
              <a:lnSpc>
                <a:spcPct val="110000"/>
              </a:lnSpc>
              <a:spcBef>
                <a:spcPts val="1776"/>
              </a:spcBef>
              <a:spcAft>
                <a:spcPts val="0"/>
              </a:spcAft>
              <a:buClr>
                <a:schemeClr val="tx1"/>
              </a:buClr>
              <a:defRPr/>
            </a:pPr>
            <a:r>
              <a:rPr lang="en-US" sz="1600" kern="0" dirty="0">
                <a:solidFill>
                  <a:srgbClr val="646769"/>
                </a:solidFill>
                <a:latin typeface="Arial" pitchFamily="34" charset="0"/>
                <a:ea typeface="+mn-ea"/>
                <a:cs typeface="Arial" pitchFamily="34" charset="0"/>
              </a:rPr>
              <a:t>Verify &amp; Validate Requirements</a:t>
            </a:r>
          </a:p>
        </p:txBody>
      </p:sp>
      <p:cxnSp>
        <p:nvCxnSpPr>
          <p:cNvPr id="48" name="Straight Connector 47"/>
          <p:cNvCxnSpPr/>
          <p:nvPr/>
        </p:nvCxnSpPr>
        <p:spPr>
          <a:xfrm>
            <a:off x="6040437" y="3517900"/>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7407343" y="730894"/>
            <a:ext cx="1235427" cy="143483"/>
            <a:chOff x="3462929" y="4029126"/>
            <a:chExt cx="1696889" cy="197077"/>
          </a:xfrm>
        </p:grpSpPr>
        <p:cxnSp>
          <p:nvCxnSpPr>
            <p:cNvPr id="22" name="Straight Connector 21"/>
            <p:cNvCxnSpPr>
              <a:endCxn id="2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5281810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E6030FC-FB78-5E4D-92EA-5D9433591EA9}" type="slidenum">
              <a:rPr lang="en-US" smtClean="0"/>
              <a:pPr/>
              <a:t>39</a:t>
            </a:fld>
            <a:endParaRPr lang="en-US" dirty="0"/>
          </a:p>
        </p:txBody>
      </p:sp>
      <p:sp>
        <p:nvSpPr>
          <p:cNvPr id="5" name="SHP_216"/>
          <p:cNvSpPr txBox="1">
            <a:spLocks noChangeArrowheads="1"/>
          </p:cNvSpPr>
          <p:nvPr/>
        </p:nvSpPr>
        <p:spPr>
          <a:xfrm>
            <a:off x="255588" y="131763"/>
            <a:ext cx="7953375" cy="47307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500" b="1" kern="1200" cap="all">
                <a:solidFill>
                  <a:schemeClr val="bg1"/>
                </a:solidFill>
                <a:latin typeface="Arial"/>
                <a:ea typeface="+mj-ea"/>
                <a:cs typeface="Arial"/>
              </a:defRPr>
            </a:lvl1pPr>
          </a:lstStyle>
          <a:p>
            <a:pPr>
              <a:defRPr/>
            </a:pPr>
            <a:r>
              <a:rPr lang="en-US" sz="2000" dirty="0" smtClean="0">
                <a:latin typeface="Arial" charset="0"/>
              </a:rPr>
              <a:t>Exercise: </a:t>
            </a:r>
            <a:r>
              <a:rPr lang="en-US" sz="2000" b="0" dirty="0" smtClean="0">
                <a:latin typeface="Arial" charset="0"/>
              </a:rPr>
              <a:t>Create Effective Requirements</a:t>
            </a:r>
            <a:endParaRPr lang="en-US" sz="2000" b="0" dirty="0">
              <a:latin typeface="Arial" charset="0"/>
            </a:endParaRPr>
          </a:p>
        </p:txBody>
      </p:sp>
      <p:sp>
        <p:nvSpPr>
          <p:cNvPr id="6" name="Text Placeholder 4"/>
          <p:cNvSpPr txBox="1">
            <a:spLocks/>
          </p:cNvSpPr>
          <p:nvPr/>
        </p:nvSpPr>
        <p:spPr>
          <a:xfrm>
            <a:off x="453118" y="1235501"/>
            <a:ext cx="8247305" cy="1421632"/>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0"/>
              </a:spcAft>
              <a:buFont typeface="Wingdings" pitchFamily="2" charset="2"/>
              <a:buNone/>
              <a:defRPr/>
            </a:pPr>
            <a:r>
              <a:rPr lang="en-US" sz="1600" dirty="0" smtClean="0">
                <a:solidFill>
                  <a:schemeClr val="tx1">
                    <a:lumMod val="75000"/>
                  </a:schemeClr>
                </a:solidFill>
                <a:latin typeface="Arial" charset="0"/>
                <a:cs typeface="Arial" charset="0"/>
              </a:rPr>
              <a:t>Following an effective method for creating requirements can lead to more precise business requirements.</a:t>
            </a:r>
          </a:p>
          <a:p>
            <a:pPr>
              <a:spcAft>
                <a:spcPts val="0"/>
              </a:spcAft>
              <a:buFont typeface="Wingdings" pitchFamily="2" charset="2"/>
              <a:buNone/>
              <a:defRPr/>
            </a:pPr>
            <a:endParaRPr lang="en-US" sz="1600" dirty="0" smtClean="0">
              <a:solidFill>
                <a:schemeClr val="tx1">
                  <a:lumMod val="75000"/>
                </a:schemeClr>
              </a:solidFill>
              <a:latin typeface="Arial" charset="0"/>
              <a:cs typeface="Arial" charset="0"/>
            </a:endParaRPr>
          </a:p>
          <a:p>
            <a:pPr>
              <a:spcAft>
                <a:spcPts val="0"/>
              </a:spcAft>
              <a:buFont typeface="Wingdings" pitchFamily="2" charset="2"/>
              <a:buNone/>
              <a:defRPr/>
            </a:pPr>
            <a:r>
              <a:rPr lang="en-US" sz="1600" dirty="0" smtClean="0">
                <a:solidFill>
                  <a:schemeClr val="tx1">
                    <a:lumMod val="75000"/>
                  </a:schemeClr>
                </a:solidFill>
                <a:latin typeface="Arial" charset="0"/>
                <a:cs typeface="Arial" charset="0"/>
              </a:rPr>
              <a:t>Using the business case on the next slide, think about and create three effective business requirements then share with other project managers to validate.    </a:t>
            </a:r>
            <a:endParaRPr lang="en-US" sz="1600" dirty="0">
              <a:solidFill>
                <a:schemeClr val="tx1">
                  <a:lumMod val="75000"/>
                </a:schemeClr>
              </a:solidFill>
              <a:latin typeface="Arial" charset="0"/>
              <a:cs typeface="Arial" charset="0"/>
            </a:endParaRPr>
          </a:p>
        </p:txBody>
      </p:sp>
      <p:grpSp>
        <p:nvGrpSpPr>
          <p:cNvPr id="7" name="Group 2"/>
          <p:cNvGrpSpPr>
            <a:grpSpLocks/>
          </p:cNvGrpSpPr>
          <p:nvPr/>
        </p:nvGrpSpPr>
        <p:grpSpPr bwMode="auto">
          <a:xfrm>
            <a:off x="4712654" y="2966719"/>
            <a:ext cx="3374148" cy="2417763"/>
            <a:chOff x="3250288" y="3044974"/>
            <a:chExt cx="2598609" cy="1861238"/>
          </a:xfrm>
        </p:grpSpPr>
        <p:sp>
          <p:nvSpPr>
            <p:cNvPr id="8" name="Rounded Rectangle 7"/>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Arial"/>
                  <a:cs typeface="Arial"/>
                </a:rPr>
                <a:t>Exercise</a:t>
              </a:r>
            </a:p>
          </p:txBody>
        </p:sp>
        <p:sp>
          <p:nvSpPr>
            <p:cNvPr id="9" name="Rounded Rectangle 8"/>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686868"/>
                  </a:solidFill>
                  <a:latin typeface="Arial"/>
                  <a:cs typeface="Arial"/>
                </a:rPr>
                <a:t>Business requirements will be created by participants and then evaluated</a:t>
              </a:r>
            </a:p>
          </p:txBody>
        </p:sp>
      </p:grpSp>
      <p:grpSp>
        <p:nvGrpSpPr>
          <p:cNvPr id="10" name="Group 1"/>
          <p:cNvGrpSpPr>
            <a:grpSpLocks/>
          </p:cNvGrpSpPr>
          <p:nvPr/>
        </p:nvGrpSpPr>
        <p:grpSpPr bwMode="auto">
          <a:xfrm>
            <a:off x="988060" y="2966720"/>
            <a:ext cx="3374149" cy="2417762"/>
            <a:chOff x="469656" y="3044974"/>
            <a:chExt cx="2598609" cy="1861238"/>
          </a:xfrm>
        </p:grpSpPr>
        <p:sp>
          <p:nvSpPr>
            <p:cNvPr id="11" name="Rounded Rectangle 10"/>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Arial"/>
                  <a:cs typeface="Arial"/>
                </a:rPr>
                <a:t>Objective</a:t>
              </a:r>
            </a:p>
          </p:txBody>
        </p:sp>
        <p:sp>
          <p:nvSpPr>
            <p:cNvPr id="12" name="Rounded Rectangle 11"/>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686868"/>
                  </a:solidFill>
                  <a:latin typeface="Arial"/>
                  <a:cs typeface="Arial"/>
                </a:rPr>
                <a:t>Create business requirements for an example exchange</a:t>
              </a:r>
            </a:p>
          </p:txBody>
        </p:sp>
      </p:grpSp>
      <p:grpSp>
        <p:nvGrpSpPr>
          <p:cNvPr id="19" name="Group 18"/>
          <p:cNvGrpSpPr/>
          <p:nvPr/>
        </p:nvGrpSpPr>
        <p:grpSpPr>
          <a:xfrm>
            <a:off x="7407343" y="730894"/>
            <a:ext cx="1235427" cy="143483"/>
            <a:chOff x="3462929" y="4029126"/>
            <a:chExt cx="1696889" cy="197077"/>
          </a:xfrm>
        </p:grpSpPr>
        <p:cxnSp>
          <p:nvCxnSpPr>
            <p:cNvPr id="20" name="Straight Connector 19"/>
            <p:cNvCxnSpPr>
              <a:endCxn id="2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8555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90" y="2707730"/>
            <a:ext cx="7598151" cy="892061"/>
          </a:xfrm>
        </p:spPr>
        <p:txBody>
          <a:bodyPr/>
          <a:lstStyle/>
          <a:p>
            <a:r>
              <a:rPr lang="en-US" dirty="0" smtClean="0"/>
              <a:t>Concept Refresh</a:t>
            </a:r>
            <a:endParaRPr lang="en-US" dirty="0"/>
          </a:p>
        </p:txBody>
      </p:sp>
      <p:cxnSp>
        <p:nvCxnSpPr>
          <p:cNvPr id="7" name="Straight Connector 6"/>
          <p:cNvCxnSpPr/>
          <p:nvPr/>
        </p:nvCxnSpPr>
        <p:spPr>
          <a:xfrm>
            <a:off x="1384300" y="3735214"/>
            <a:ext cx="6654800"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2"/>
          </p:nvPr>
        </p:nvSpPr>
        <p:spPr/>
        <p:txBody>
          <a:bodyPr/>
          <a:lstStyle/>
          <a:p>
            <a:fld id="{28F58EE9-9E0B-4342-937B-49388987DDAD}" type="slidenum">
              <a:rPr lang="en-US" smtClean="0"/>
              <a:t>4</a:t>
            </a:fld>
            <a:endParaRPr lang="en-US"/>
          </a:p>
        </p:txBody>
      </p:sp>
      <p:grpSp>
        <p:nvGrpSpPr>
          <p:cNvPr id="9" name="Group 8"/>
          <p:cNvGrpSpPr/>
          <p:nvPr/>
        </p:nvGrpSpPr>
        <p:grpSpPr>
          <a:xfrm>
            <a:off x="7167149" y="295879"/>
            <a:ext cx="1736872" cy="773588"/>
            <a:chOff x="7167149" y="295879"/>
            <a:chExt cx="1736872" cy="773588"/>
          </a:xfrm>
        </p:grpSpPr>
        <p:grpSp>
          <p:nvGrpSpPr>
            <p:cNvPr id="10" name="Group 9"/>
            <p:cNvGrpSpPr/>
            <p:nvPr/>
          </p:nvGrpSpPr>
          <p:grpSpPr>
            <a:xfrm>
              <a:off x="7344762" y="616679"/>
              <a:ext cx="1381647" cy="160464"/>
              <a:chOff x="3262391" y="4029126"/>
              <a:chExt cx="1696900" cy="197077"/>
            </a:xfrm>
          </p:grpSpPr>
          <p:cxnSp>
            <p:nvCxnSpPr>
              <p:cNvPr id="13" name="Straight Connector 12"/>
              <p:cNvCxnSpPr/>
              <p:nvPr/>
            </p:nvCxnSpPr>
            <p:spPr>
              <a:xfrm>
                <a:off x="3363310" y="4127664"/>
                <a:ext cx="1524000"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262391" y="4029126"/>
                <a:ext cx="197077"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634611"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01777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38999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76221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7167149"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12" name="TextBox 11"/>
            <p:cNvSpPr txBox="1"/>
            <p:nvPr/>
          </p:nvSpPr>
          <p:spPr>
            <a:xfrm>
              <a:off x="7167149"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0% complete</a:t>
              </a:r>
            </a:p>
          </p:txBody>
        </p:sp>
      </p:grpSp>
      <p:cxnSp>
        <p:nvCxnSpPr>
          <p:cNvPr id="20" name="Straight Connector 19"/>
          <p:cNvCxnSpPr/>
          <p:nvPr/>
        </p:nvCxnSpPr>
        <p:spPr>
          <a:xfrm>
            <a:off x="1384300" y="2554114"/>
            <a:ext cx="6654800"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E6030FC-FB78-5E4D-92EA-5D9433591EA9}" type="slidenum">
              <a:rPr lang="en-US" smtClean="0"/>
              <a:pPr/>
              <a:t>40</a:t>
            </a:fld>
            <a:endParaRPr lang="en-US" dirty="0"/>
          </a:p>
        </p:txBody>
      </p:sp>
      <p:sp>
        <p:nvSpPr>
          <p:cNvPr id="5" name="SHP_216"/>
          <p:cNvSpPr>
            <a:spLocks noGrp="1" noChangeArrowheads="1"/>
          </p:cNvSpPr>
          <p:nvPr>
            <p:ph type="title"/>
          </p:nvPr>
        </p:nvSpPr>
        <p:spPr>
          <a:xfrm>
            <a:off x="255588" y="131763"/>
            <a:ext cx="7953375" cy="473075"/>
          </a:xfrm>
        </p:spPr>
        <p:txBody>
          <a:bodyPr>
            <a:normAutofit/>
          </a:bodyPr>
          <a:lstStyle/>
          <a:p>
            <a:pPr eaLnBrk="1" hangingPunct="1">
              <a:defRPr/>
            </a:pPr>
            <a:r>
              <a:rPr lang="en-US" sz="2000" dirty="0" smtClean="0">
                <a:latin typeface="Arial" charset="0"/>
              </a:rPr>
              <a:t>Exercise: </a:t>
            </a:r>
            <a:r>
              <a:rPr lang="en-US" sz="2000" b="0" dirty="0">
                <a:latin typeface="Arial" charset="0"/>
              </a:rPr>
              <a:t>Create Effective Requirements</a:t>
            </a:r>
          </a:p>
        </p:txBody>
      </p:sp>
      <p:sp>
        <p:nvSpPr>
          <p:cNvPr id="6" name="Text Placeholder 4"/>
          <p:cNvSpPr>
            <a:spLocks noGrp="1"/>
          </p:cNvSpPr>
          <p:nvPr>
            <p:ph idx="1"/>
          </p:nvPr>
        </p:nvSpPr>
        <p:spPr>
          <a:xfrm>
            <a:off x="453132" y="1025378"/>
            <a:ext cx="8130189" cy="4629001"/>
          </a:xfrm>
        </p:spPr>
        <p:txBody>
          <a:bodyPr rtlCol="0">
            <a:noAutofit/>
          </a:bodyPr>
          <a:lstStyle/>
          <a:p>
            <a:pPr marL="0" lvl="0" indent="0" eaLnBrk="1" fontAlgn="auto" hangingPunct="1">
              <a:lnSpc>
                <a:spcPct val="120000"/>
              </a:lnSpc>
              <a:spcAft>
                <a:spcPts val="1200"/>
              </a:spcAft>
              <a:buNone/>
              <a:defRPr/>
            </a:pPr>
            <a:r>
              <a:rPr lang="en-US" b="1" dirty="0">
                <a:solidFill>
                  <a:schemeClr val="tx2"/>
                </a:solidFill>
                <a:latin typeface="Arial" charset="0"/>
                <a:cs typeface="Arial" charset="0"/>
              </a:rPr>
              <a:t>Business Case</a:t>
            </a:r>
          </a:p>
          <a:p>
            <a:pPr marL="0" lvl="0" indent="0">
              <a:spcBef>
                <a:spcPts val="0"/>
              </a:spcBef>
              <a:spcAft>
                <a:spcPts val="0"/>
              </a:spcAft>
              <a:buNone/>
            </a:pPr>
            <a:r>
              <a:rPr lang="en-US" sz="1600" dirty="0">
                <a:ea typeface="Calibri"/>
              </a:rPr>
              <a:t>A </a:t>
            </a:r>
            <a:r>
              <a:rPr lang="en-US" sz="1600" dirty="0" smtClean="0">
                <a:ea typeface="Calibri"/>
              </a:rPr>
              <a:t>large, </a:t>
            </a:r>
            <a:r>
              <a:rPr lang="en-US" sz="1600" dirty="0">
                <a:ea typeface="Calibri"/>
              </a:rPr>
              <a:t>urban city identified the need to create a series of exchanges that would allow parents, city-wide, to apply online for their children’s school meals program and automate the processing of the request between the Human Services Agency and </a:t>
            </a:r>
            <a:br>
              <a:rPr lang="en-US" sz="1600" dirty="0">
                <a:ea typeface="Calibri"/>
              </a:rPr>
            </a:br>
            <a:r>
              <a:rPr lang="en-US" sz="1600" dirty="0">
                <a:ea typeface="Calibri"/>
              </a:rPr>
              <a:t>the school. </a:t>
            </a:r>
          </a:p>
          <a:p>
            <a:pPr marL="0" lvl="0" indent="0">
              <a:spcBef>
                <a:spcPts val="0"/>
              </a:spcBef>
              <a:spcAft>
                <a:spcPts val="0"/>
              </a:spcAft>
              <a:buNone/>
            </a:pPr>
            <a:endParaRPr lang="en-US" sz="1600" dirty="0">
              <a:ea typeface="Calibri"/>
            </a:endParaRPr>
          </a:p>
          <a:p>
            <a:pPr marL="0" lvl="0" indent="0">
              <a:spcBef>
                <a:spcPts val="0"/>
              </a:spcBef>
              <a:spcAft>
                <a:spcPts val="0"/>
              </a:spcAft>
              <a:buNone/>
            </a:pPr>
            <a:r>
              <a:rPr lang="en-US" sz="1600" dirty="0">
                <a:ea typeface="Calibri"/>
              </a:rPr>
              <a:t>This will be implemented via a web-based service that, upon submission, will automatically check the city’s Human Services agency database to ensure the applicant is from a </a:t>
            </a:r>
            <a:r>
              <a:rPr lang="en-US" sz="1600" dirty="0" smtClean="0">
                <a:ea typeface="Calibri"/>
              </a:rPr>
              <a:t>low-income </a:t>
            </a:r>
            <a:r>
              <a:rPr lang="en-US" sz="1600" dirty="0">
                <a:ea typeface="Calibri"/>
              </a:rPr>
              <a:t>family and qualifies for the school meals program. If qualified, </a:t>
            </a:r>
            <a:br>
              <a:rPr lang="en-US" sz="1600" dirty="0">
                <a:ea typeface="Calibri"/>
              </a:rPr>
            </a:br>
            <a:r>
              <a:rPr lang="en-US" sz="1600" dirty="0">
                <a:ea typeface="Calibri"/>
              </a:rPr>
              <a:t>the web-based service will then notify the respective school to add the child to the </a:t>
            </a:r>
            <a:br>
              <a:rPr lang="en-US" sz="1600" dirty="0">
                <a:ea typeface="Calibri"/>
              </a:rPr>
            </a:br>
            <a:r>
              <a:rPr lang="en-US" sz="1600" dirty="0">
                <a:ea typeface="Calibri"/>
              </a:rPr>
              <a:t>meal program. </a:t>
            </a:r>
          </a:p>
          <a:p>
            <a:pPr marL="0" lvl="0" indent="0">
              <a:spcBef>
                <a:spcPts val="0"/>
              </a:spcBef>
              <a:spcAft>
                <a:spcPts val="0"/>
              </a:spcAft>
              <a:buNone/>
            </a:pPr>
            <a:endParaRPr lang="en-US" sz="1600" dirty="0">
              <a:ea typeface="Calibri"/>
            </a:endParaRPr>
          </a:p>
          <a:p>
            <a:pPr marL="0" lvl="0" indent="0">
              <a:spcBef>
                <a:spcPts val="0"/>
              </a:spcBef>
              <a:spcAft>
                <a:spcPts val="0"/>
              </a:spcAft>
              <a:buNone/>
            </a:pPr>
            <a:r>
              <a:rPr lang="en-US" sz="1600" dirty="0">
                <a:ea typeface="Calibri"/>
              </a:rPr>
              <a:t>Currently, the only means the city has to process school meal program applications is through </a:t>
            </a:r>
            <a:r>
              <a:rPr lang="en-US" sz="1600" i="1" dirty="0">
                <a:ea typeface="Calibri"/>
              </a:rPr>
              <a:t>paper-based</a:t>
            </a:r>
            <a:r>
              <a:rPr lang="en-US" sz="1600" dirty="0">
                <a:ea typeface="Calibri"/>
              </a:rPr>
              <a:t> applications at the city Human Services Agency </a:t>
            </a:r>
            <a:r>
              <a:rPr lang="en-US" sz="1600" dirty="0" smtClean="0">
                <a:ea typeface="Calibri"/>
              </a:rPr>
              <a:t>office.</a:t>
            </a:r>
            <a:r>
              <a:rPr lang="en-US" sz="1600" dirty="0">
                <a:ea typeface="Calibri"/>
              </a:rPr>
              <a:t> </a:t>
            </a:r>
            <a:r>
              <a:rPr lang="en-US" sz="1600" dirty="0" smtClean="0">
                <a:ea typeface="Calibri"/>
              </a:rPr>
              <a:t>Once </a:t>
            </a:r>
            <a:r>
              <a:rPr lang="en-US" sz="1600" dirty="0">
                <a:ea typeface="Calibri"/>
              </a:rPr>
              <a:t>approved, the Human Services Agency faxes approved applications to the particular school where the child attends. Overall, it is a manual process that inhibits timely delivery of citizen services</a:t>
            </a:r>
            <a:r>
              <a:rPr lang="en-US" sz="1800" dirty="0">
                <a:ea typeface="Calibri"/>
              </a:rPr>
              <a:t>.</a:t>
            </a:r>
            <a:r>
              <a:rPr lang="en-US" sz="1800" dirty="0">
                <a:latin typeface="Calibri"/>
                <a:ea typeface="Calibri"/>
              </a:rPr>
              <a:t>  </a:t>
            </a:r>
          </a:p>
          <a:p>
            <a:pPr marL="0" indent="0" eaLnBrk="1" fontAlgn="auto" hangingPunct="1">
              <a:lnSpc>
                <a:spcPct val="120000"/>
              </a:lnSpc>
              <a:spcAft>
                <a:spcPts val="0"/>
              </a:spcAft>
              <a:buFont typeface="Wingdings" pitchFamily="2" charset="2"/>
              <a:buNone/>
              <a:defRPr/>
            </a:pPr>
            <a:endParaRPr lang="en-US" sz="2400" dirty="0">
              <a:solidFill>
                <a:srgbClr val="4E4E4E"/>
              </a:solidFill>
              <a:latin typeface="Arial" charset="0"/>
              <a:ea typeface="+mn-ea"/>
              <a:cs typeface="Arial" charset="0"/>
            </a:endParaRPr>
          </a:p>
          <a:p>
            <a:pPr marL="0" indent="0" eaLnBrk="1" fontAlgn="auto" hangingPunct="1">
              <a:lnSpc>
                <a:spcPct val="120000"/>
              </a:lnSpc>
              <a:spcAft>
                <a:spcPts val="0"/>
              </a:spcAft>
              <a:buFont typeface="Wingdings" pitchFamily="2" charset="2"/>
              <a:buNone/>
              <a:defRPr/>
            </a:pPr>
            <a:endParaRPr lang="en-US" sz="2400" dirty="0">
              <a:solidFill>
                <a:srgbClr val="4E4E4E"/>
              </a:solidFill>
              <a:latin typeface="Arial" charset="0"/>
              <a:ea typeface="+mn-ea"/>
              <a:cs typeface="Arial" charset="0"/>
            </a:endParaRPr>
          </a:p>
        </p:txBody>
      </p:sp>
      <p:grpSp>
        <p:nvGrpSpPr>
          <p:cNvPr id="13" name="Group 12"/>
          <p:cNvGrpSpPr/>
          <p:nvPr/>
        </p:nvGrpSpPr>
        <p:grpSpPr>
          <a:xfrm>
            <a:off x="7407343" y="730894"/>
            <a:ext cx="1235427" cy="143483"/>
            <a:chOff x="3462929" y="4029126"/>
            <a:chExt cx="1696889" cy="197077"/>
          </a:xfrm>
        </p:grpSpPr>
        <p:cxnSp>
          <p:nvCxnSpPr>
            <p:cNvPr id="14" name="Straight Connector 13"/>
            <p:cNvCxnSpPr>
              <a:endCxn id="1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44503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E6030FC-FB78-5E4D-92EA-5D9433591EA9}" type="slidenum">
              <a:rPr lang="en-US" smtClean="0"/>
              <a:pPr/>
              <a:t>41</a:t>
            </a:fld>
            <a:endParaRPr lang="en-US" dirty="0"/>
          </a:p>
        </p:txBody>
      </p:sp>
      <p:sp>
        <p:nvSpPr>
          <p:cNvPr id="5" name="Title 2"/>
          <p:cNvSpPr>
            <a:spLocks noGrp="1"/>
          </p:cNvSpPr>
          <p:nvPr>
            <p:ph type="title"/>
          </p:nvPr>
        </p:nvSpPr>
        <p:spPr>
          <a:xfrm>
            <a:off x="255588" y="131763"/>
            <a:ext cx="8461375" cy="473075"/>
          </a:xfrm>
        </p:spPr>
        <p:txBody>
          <a:bodyPr/>
          <a:lstStyle/>
          <a:p>
            <a:pPr eaLnBrk="1" hangingPunct="1">
              <a:defRPr/>
            </a:pPr>
            <a:r>
              <a:rPr lang="en-US" sz="2200" dirty="0">
                <a:latin typeface="Arial" charset="0"/>
              </a:rPr>
              <a:t>Solution: </a:t>
            </a:r>
            <a:r>
              <a:rPr lang="en-US" sz="2200" b="0" dirty="0">
                <a:latin typeface="Arial" charset="0"/>
              </a:rPr>
              <a:t>Create Effective Requirements</a:t>
            </a:r>
          </a:p>
        </p:txBody>
      </p:sp>
      <p:sp>
        <p:nvSpPr>
          <p:cNvPr id="12" name="Content Placeholder 1"/>
          <p:cNvSpPr>
            <a:spLocks noGrp="1"/>
          </p:cNvSpPr>
          <p:nvPr>
            <p:ph idx="1"/>
          </p:nvPr>
        </p:nvSpPr>
        <p:spPr>
          <a:xfrm>
            <a:off x="234949" y="1056744"/>
            <a:ext cx="8798692" cy="5293328"/>
          </a:xfrm>
        </p:spPr>
        <p:txBody>
          <a:bodyPr rtlCol="0"/>
          <a:lstStyle/>
          <a:p>
            <a:pPr marL="0" indent="0" eaLnBrk="1" fontAlgn="auto" hangingPunct="1">
              <a:spcAft>
                <a:spcPts val="1200"/>
              </a:spcAft>
              <a:buFont typeface="Wingdings" pitchFamily="2" charset="2"/>
              <a:buNone/>
              <a:defRPr/>
            </a:pPr>
            <a:r>
              <a:rPr lang="en-US" sz="1800" b="1" dirty="0">
                <a:solidFill>
                  <a:srgbClr val="1F497D"/>
                </a:solidFill>
                <a:latin typeface="Arial" charset="0"/>
                <a:cs typeface="ＭＳ Ｐゴシック" charset="0"/>
              </a:rPr>
              <a:t>Results will vary between individuals</a:t>
            </a:r>
            <a:r>
              <a:rPr lang="en-US" sz="1800" b="1" dirty="0" smtClean="0">
                <a:solidFill>
                  <a:srgbClr val="1F497D"/>
                </a:solidFill>
                <a:latin typeface="Arial" charset="0"/>
                <a:cs typeface="ＭＳ Ｐゴシック" charset="0"/>
              </a:rPr>
              <a:t>.</a:t>
            </a:r>
            <a:br>
              <a:rPr lang="en-US" sz="1800" b="1" dirty="0" smtClean="0">
                <a:solidFill>
                  <a:srgbClr val="1F497D"/>
                </a:solidFill>
                <a:latin typeface="Arial" charset="0"/>
                <a:cs typeface="ＭＳ Ｐゴシック" charset="0"/>
              </a:rPr>
            </a:br>
            <a:r>
              <a:rPr lang="en-US" sz="1800" b="1" dirty="0" smtClean="0">
                <a:solidFill>
                  <a:srgbClr val="1F497D"/>
                </a:solidFill>
                <a:latin typeface="Arial" charset="0"/>
                <a:cs typeface="ＭＳ Ｐゴシック" charset="0"/>
              </a:rPr>
              <a:t>Examples </a:t>
            </a:r>
            <a:r>
              <a:rPr lang="en-US" sz="1800" b="1" dirty="0">
                <a:solidFill>
                  <a:srgbClr val="1F497D"/>
                </a:solidFill>
                <a:latin typeface="Arial" charset="0"/>
                <a:cs typeface="ＭＳ Ｐゴシック" charset="0"/>
              </a:rPr>
              <a:t>of good requirements include:</a:t>
            </a:r>
            <a:endParaRPr lang="en-US" sz="1600" b="1" dirty="0" smtClean="0">
              <a:latin typeface="Calibri"/>
              <a:ea typeface="Calibri"/>
            </a:endParaRPr>
          </a:p>
          <a:p>
            <a:pPr marL="0" marR="0" indent="0">
              <a:spcBef>
                <a:spcPts val="0"/>
              </a:spcBef>
              <a:spcAft>
                <a:spcPts val="0"/>
              </a:spcAft>
              <a:buNone/>
            </a:pPr>
            <a:r>
              <a:rPr lang="en-US" sz="1400" b="1" dirty="0" smtClean="0">
                <a:solidFill>
                  <a:schemeClr val="tx2"/>
                </a:solidFill>
                <a:latin typeface="Calibri"/>
                <a:ea typeface="Calibri"/>
              </a:rPr>
              <a:t>Candidate </a:t>
            </a:r>
            <a:r>
              <a:rPr lang="en-US" sz="1400" b="1" dirty="0">
                <a:solidFill>
                  <a:schemeClr val="tx2"/>
                </a:solidFill>
                <a:latin typeface="Calibri"/>
                <a:ea typeface="Calibri"/>
              </a:rPr>
              <a:t>Message Exchange Packages</a:t>
            </a:r>
            <a:endParaRPr lang="en-US" sz="1400" dirty="0">
              <a:solidFill>
                <a:schemeClr val="tx2"/>
              </a:solidFill>
              <a:latin typeface="Calibri"/>
              <a:ea typeface="Calibri"/>
            </a:endParaRPr>
          </a:p>
          <a:p>
            <a:pPr>
              <a:spcBef>
                <a:spcPts val="0"/>
              </a:spcBef>
              <a:spcAft>
                <a:spcPts val="0"/>
              </a:spcAft>
            </a:pPr>
            <a:r>
              <a:rPr lang="en-US" sz="1400" dirty="0" smtClean="0">
                <a:solidFill>
                  <a:schemeClr val="tx1">
                    <a:lumMod val="75000"/>
                  </a:schemeClr>
                </a:solidFill>
                <a:latin typeface="Calibri"/>
                <a:ea typeface="Calibri"/>
              </a:rPr>
              <a:t>Request </a:t>
            </a:r>
            <a:r>
              <a:rPr lang="en-US" sz="1400" dirty="0">
                <a:solidFill>
                  <a:schemeClr val="tx1">
                    <a:lumMod val="75000"/>
                  </a:schemeClr>
                </a:solidFill>
                <a:latin typeface="Calibri"/>
                <a:ea typeface="Calibri"/>
              </a:rPr>
              <a:t>from Parent to Human Services Agency for meal program</a:t>
            </a:r>
          </a:p>
          <a:p>
            <a:pPr>
              <a:spcBef>
                <a:spcPts val="0"/>
              </a:spcBef>
              <a:spcAft>
                <a:spcPts val="0"/>
              </a:spcAft>
            </a:pPr>
            <a:r>
              <a:rPr lang="en-US" sz="1400" dirty="0">
                <a:solidFill>
                  <a:schemeClr val="tx1">
                    <a:lumMod val="75000"/>
                  </a:schemeClr>
                </a:solidFill>
                <a:latin typeface="Calibri"/>
                <a:ea typeface="Calibri"/>
              </a:rPr>
              <a:t>Eligibility request from Human Services Agency web-based service to eligibility system</a:t>
            </a:r>
          </a:p>
          <a:p>
            <a:pPr>
              <a:spcBef>
                <a:spcPts val="0"/>
              </a:spcBef>
              <a:spcAft>
                <a:spcPts val="0"/>
              </a:spcAft>
            </a:pPr>
            <a:r>
              <a:rPr lang="en-US" sz="1400" dirty="0">
                <a:solidFill>
                  <a:schemeClr val="tx1">
                    <a:lumMod val="75000"/>
                  </a:schemeClr>
                </a:solidFill>
                <a:latin typeface="Calibri"/>
                <a:ea typeface="Calibri"/>
              </a:rPr>
              <a:t>Eligibility reply from Human Services Agency to parent</a:t>
            </a:r>
          </a:p>
          <a:p>
            <a:pPr>
              <a:spcBef>
                <a:spcPts val="0"/>
              </a:spcBef>
              <a:spcAft>
                <a:spcPts val="0"/>
              </a:spcAft>
            </a:pPr>
            <a:r>
              <a:rPr lang="en-US" sz="1400" dirty="0">
                <a:solidFill>
                  <a:schemeClr val="tx1">
                    <a:lumMod val="75000"/>
                  </a:schemeClr>
                </a:solidFill>
                <a:latin typeface="Calibri"/>
                <a:ea typeface="Calibri"/>
              </a:rPr>
              <a:t>Notification to add child to meal program from Human Services Agency to school</a:t>
            </a:r>
          </a:p>
          <a:p>
            <a:pPr>
              <a:spcBef>
                <a:spcPts val="0"/>
              </a:spcBef>
              <a:spcAft>
                <a:spcPts val="0"/>
              </a:spcAft>
            </a:pPr>
            <a:r>
              <a:rPr lang="en-US" sz="1400" dirty="0">
                <a:solidFill>
                  <a:schemeClr val="tx1">
                    <a:lumMod val="75000"/>
                  </a:schemeClr>
                </a:solidFill>
                <a:latin typeface="Calibri"/>
                <a:ea typeface="Calibri"/>
              </a:rPr>
              <a:t>Request from school to Human Services Agency for monthly report</a:t>
            </a:r>
          </a:p>
          <a:p>
            <a:pPr>
              <a:spcBef>
                <a:spcPts val="0"/>
              </a:spcBef>
              <a:spcAft>
                <a:spcPts val="0"/>
              </a:spcAft>
            </a:pPr>
            <a:r>
              <a:rPr lang="en-US" sz="1400" dirty="0">
                <a:solidFill>
                  <a:schemeClr val="tx1">
                    <a:lumMod val="75000"/>
                  </a:schemeClr>
                </a:solidFill>
                <a:latin typeface="Calibri"/>
                <a:ea typeface="Calibri"/>
              </a:rPr>
              <a:t>Monthly report reply from Human Services Agency to school</a:t>
            </a:r>
          </a:p>
          <a:p>
            <a:pPr marL="0" marR="0" indent="0">
              <a:spcBef>
                <a:spcPts val="0"/>
              </a:spcBef>
              <a:spcAft>
                <a:spcPts val="0"/>
              </a:spcAft>
              <a:buNone/>
            </a:pPr>
            <a:r>
              <a:rPr lang="en-US" sz="1400" b="1" dirty="0">
                <a:solidFill>
                  <a:schemeClr val="tx1">
                    <a:lumMod val="75000"/>
                  </a:schemeClr>
                </a:solidFill>
                <a:latin typeface="Calibri"/>
                <a:ea typeface="Calibri"/>
              </a:rPr>
              <a:t> </a:t>
            </a:r>
            <a:endParaRPr lang="en-US" sz="1400" dirty="0">
              <a:solidFill>
                <a:schemeClr val="tx1">
                  <a:lumMod val="75000"/>
                </a:schemeClr>
              </a:solidFill>
              <a:latin typeface="Calibri"/>
              <a:ea typeface="Calibri"/>
            </a:endParaRPr>
          </a:p>
          <a:p>
            <a:pPr marL="0" marR="0" indent="0">
              <a:spcBef>
                <a:spcPts val="0"/>
              </a:spcBef>
              <a:spcAft>
                <a:spcPts val="0"/>
              </a:spcAft>
              <a:buNone/>
            </a:pPr>
            <a:r>
              <a:rPr lang="en-US" sz="1400" b="1" dirty="0">
                <a:solidFill>
                  <a:schemeClr val="tx2"/>
                </a:solidFill>
                <a:latin typeface="Calibri"/>
                <a:ea typeface="Calibri"/>
              </a:rPr>
              <a:t>Performance Requirements</a:t>
            </a:r>
            <a:endParaRPr lang="en-US" sz="1400" dirty="0">
              <a:solidFill>
                <a:schemeClr val="tx2"/>
              </a:solidFill>
              <a:latin typeface="Calibri"/>
              <a:ea typeface="Calibri"/>
            </a:endParaRPr>
          </a:p>
          <a:p>
            <a:pPr>
              <a:spcBef>
                <a:spcPts val="0"/>
              </a:spcBef>
              <a:spcAft>
                <a:spcPts val="0"/>
              </a:spcAft>
            </a:pPr>
            <a:r>
              <a:rPr lang="en-US" sz="1400" dirty="0" smtClean="0">
                <a:solidFill>
                  <a:schemeClr val="tx1">
                    <a:lumMod val="75000"/>
                  </a:schemeClr>
                </a:solidFill>
                <a:latin typeface="Calibri"/>
                <a:ea typeface="Calibri"/>
              </a:rPr>
              <a:t>The </a:t>
            </a:r>
            <a:r>
              <a:rPr lang="en-US" sz="1400" dirty="0">
                <a:solidFill>
                  <a:schemeClr val="tx1">
                    <a:lumMod val="75000"/>
                  </a:schemeClr>
                </a:solidFill>
                <a:latin typeface="Calibri"/>
                <a:ea typeface="Calibri"/>
              </a:rPr>
              <a:t>web-based service will notify parents via email whether or not their child qualifies for the school </a:t>
            </a:r>
            <a:br>
              <a:rPr lang="en-US" sz="1400" dirty="0">
                <a:solidFill>
                  <a:schemeClr val="tx1">
                    <a:lumMod val="75000"/>
                  </a:schemeClr>
                </a:solidFill>
                <a:latin typeface="Calibri"/>
                <a:ea typeface="Calibri"/>
              </a:rPr>
            </a:br>
            <a:r>
              <a:rPr lang="en-US" sz="1400" dirty="0">
                <a:solidFill>
                  <a:schemeClr val="tx1">
                    <a:lumMod val="75000"/>
                  </a:schemeClr>
                </a:solidFill>
                <a:latin typeface="Calibri"/>
                <a:ea typeface="Calibri"/>
              </a:rPr>
              <a:t>meals program ten minutes after receiving their application.</a:t>
            </a:r>
          </a:p>
          <a:p>
            <a:pPr>
              <a:spcBef>
                <a:spcPts val="0"/>
              </a:spcBef>
              <a:spcAft>
                <a:spcPts val="0"/>
              </a:spcAft>
            </a:pPr>
            <a:r>
              <a:rPr lang="en-US" sz="1400" dirty="0">
                <a:solidFill>
                  <a:schemeClr val="tx1">
                    <a:lumMod val="75000"/>
                  </a:schemeClr>
                </a:solidFill>
                <a:latin typeface="Calibri"/>
                <a:ea typeface="Calibri"/>
              </a:rPr>
              <a:t>A school will receive notification within 24 hours of a new qualified child within their school.   </a:t>
            </a:r>
          </a:p>
          <a:p>
            <a:pPr marL="0" marR="0" indent="0">
              <a:spcBef>
                <a:spcPts val="0"/>
              </a:spcBef>
              <a:spcAft>
                <a:spcPts val="0"/>
              </a:spcAft>
              <a:buNone/>
            </a:pPr>
            <a:r>
              <a:rPr lang="en-US" sz="1400" dirty="0">
                <a:solidFill>
                  <a:schemeClr val="tx1">
                    <a:lumMod val="75000"/>
                  </a:schemeClr>
                </a:solidFill>
                <a:latin typeface="Calibri"/>
                <a:ea typeface="Calibri"/>
              </a:rPr>
              <a:t> </a:t>
            </a:r>
          </a:p>
          <a:p>
            <a:pPr marL="0" marR="0" indent="0">
              <a:spcBef>
                <a:spcPts val="0"/>
              </a:spcBef>
              <a:spcAft>
                <a:spcPts val="0"/>
              </a:spcAft>
              <a:buNone/>
            </a:pPr>
            <a:r>
              <a:rPr lang="en-US" sz="1400" b="1" dirty="0">
                <a:solidFill>
                  <a:srgbClr val="1F497D"/>
                </a:solidFill>
                <a:latin typeface="Calibri"/>
                <a:ea typeface="Calibri"/>
              </a:rPr>
              <a:t>Reporting Requirements</a:t>
            </a:r>
            <a:endParaRPr lang="en-US" sz="1400" dirty="0">
              <a:solidFill>
                <a:srgbClr val="1F497D"/>
              </a:solidFill>
              <a:latin typeface="Calibri"/>
              <a:ea typeface="Calibri"/>
            </a:endParaRPr>
          </a:p>
          <a:p>
            <a:pPr>
              <a:spcBef>
                <a:spcPts val="0"/>
              </a:spcBef>
              <a:spcAft>
                <a:spcPts val="0"/>
              </a:spcAft>
            </a:pPr>
            <a:r>
              <a:rPr lang="en-US" sz="1400" dirty="0" smtClean="0">
                <a:solidFill>
                  <a:schemeClr val="tx1">
                    <a:lumMod val="75000"/>
                  </a:schemeClr>
                </a:solidFill>
                <a:latin typeface="Calibri"/>
                <a:ea typeface="Calibri"/>
              </a:rPr>
              <a:t>Each </a:t>
            </a:r>
            <a:r>
              <a:rPr lang="en-US" sz="1400" dirty="0">
                <a:solidFill>
                  <a:schemeClr val="tx1">
                    <a:lumMod val="75000"/>
                  </a:schemeClr>
                </a:solidFill>
                <a:latin typeface="Calibri"/>
                <a:ea typeface="Calibri"/>
              </a:rPr>
              <a:t>school in the city shall be able to receive a  monthly report of every child in their school </a:t>
            </a:r>
            <a:br>
              <a:rPr lang="en-US" sz="1400" dirty="0">
                <a:solidFill>
                  <a:schemeClr val="tx1">
                    <a:lumMod val="75000"/>
                  </a:schemeClr>
                </a:solidFill>
                <a:latin typeface="Calibri"/>
                <a:ea typeface="Calibri"/>
              </a:rPr>
            </a:br>
            <a:r>
              <a:rPr lang="en-US" sz="1400" dirty="0">
                <a:solidFill>
                  <a:schemeClr val="tx1">
                    <a:lumMod val="75000"/>
                  </a:schemeClr>
                </a:solidFill>
                <a:latin typeface="Calibri"/>
                <a:ea typeface="Calibri"/>
              </a:rPr>
              <a:t>who is currently enrolled in the school meals program. </a:t>
            </a:r>
            <a:endParaRPr lang="en-US" sz="1400" dirty="0" smtClean="0">
              <a:solidFill>
                <a:schemeClr val="tx1">
                  <a:lumMod val="75000"/>
                </a:schemeClr>
              </a:solidFill>
              <a:latin typeface="Calibri"/>
              <a:ea typeface="Calibri"/>
            </a:endParaRPr>
          </a:p>
          <a:p>
            <a:pPr marL="0" indent="0">
              <a:spcBef>
                <a:spcPts val="0"/>
              </a:spcBef>
              <a:spcAft>
                <a:spcPts val="0"/>
              </a:spcAft>
              <a:buNone/>
            </a:pPr>
            <a:endParaRPr lang="en-US" sz="1400" dirty="0">
              <a:solidFill>
                <a:schemeClr val="tx1">
                  <a:lumMod val="75000"/>
                </a:schemeClr>
              </a:solidFill>
              <a:effectLst/>
              <a:latin typeface="Calibri"/>
              <a:ea typeface="Calibri"/>
            </a:endParaRPr>
          </a:p>
          <a:p>
            <a:pPr marL="0" indent="0">
              <a:spcBef>
                <a:spcPts val="0"/>
              </a:spcBef>
              <a:spcAft>
                <a:spcPts val="0"/>
              </a:spcAft>
              <a:buNone/>
            </a:pPr>
            <a:r>
              <a:rPr lang="en-US" sz="1400" b="1" dirty="0" smtClean="0">
                <a:solidFill>
                  <a:srgbClr val="1F497D"/>
                </a:solidFill>
                <a:latin typeface="Calibri"/>
                <a:ea typeface="Calibri"/>
              </a:rPr>
              <a:t>Data Quality Requirements </a:t>
            </a:r>
            <a:r>
              <a:rPr lang="en-US" sz="1400" dirty="0" smtClean="0">
                <a:solidFill>
                  <a:schemeClr val="tx1">
                    <a:lumMod val="75000"/>
                  </a:schemeClr>
                </a:solidFill>
                <a:latin typeface="Calibri"/>
                <a:ea typeface="Calibri"/>
              </a:rPr>
              <a:t>should be taken into consideration once above requirements are discussed.</a:t>
            </a:r>
            <a:endParaRPr lang="en-US" sz="1400" dirty="0">
              <a:solidFill>
                <a:schemeClr val="tx1">
                  <a:lumMod val="75000"/>
                </a:schemeClr>
              </a:solidFill>
              <a:effectLst/>
              <a:latin typeface="Calibri"/>
              <a:ea typeface="Calibri"/>
            </a:endParaRPr>
          </a:p>
        </p:txBody>
      </p:sp>
      <p:grpSp>
        <p:nvGrpSpPr>
          <p:cNvPr id="13" name="Group 12"/>
          <p:cNvGrpSpPr/>
          <p:nvPr/>
        </p:nvGrpSpPr>
        <p:grpSpPr>
          <a:xfrm>
            <a:off x="7407343" y="730894"/>
            <a:ext cx="1235427" cy="143483"/>
            <a:chOff x="3462929" y="4029126"/>
            <a:chExt cx="1696889" cy="197077"/>
          </a:xfrm>
        </p:grpSpPr>
        <p:cxnSp>
          <p:nvCxnSpPr>
            <p:cNvPr id="14" name="Straight Connector 13"/>
            <p:cNvCxnSpPr>
              <a:endCxn id="1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13947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2"/>
          <p:cNvSpPr>
            <a:spLocks noGrp="1"/>
          </p:cNvSpPr>
          <p:nvPr>
            <p:ph type="title"/>
          </p:nvPr>
        </p:nvSpPr>
        <p:spPr>
          <a:ln/>
        </p:spPr>
        <p:txBody>
          <a:bodyPr>
            <a:normAutofit/>
          </a:bodyPr>
          <a:lstStyle/>
          <a:p>
            <a:pPr eaLnBrk="1" hangingPunct="1"/>
            <a:r>
              <a:rPr lang="en-US" dirty="0" smtClean="0">
                <a:latin typeface="Arial" charset="0"/>
                <a:cs typeface="Arial" charset="0"/>
              </a:rPr>
              <a:t>Summary</a:t>
            </a:r>
            <a:endParaRPr lang="en-US" dirty="0">
              <a:latin typeface="Arial" charset="0"/>
              <a:cs typeface="Arial" charset="0"/>
            </a:endParaRPr>
          </a:p>
        </p:txBody>
      </p:sp>
      <p:sp>
        <p:nvSpPr>
          <p:cNvPr id="87044" name="SHP_264"/>
          <p:cNvSpPr>
            <a:spLocks noChangeArrowheads="1"/>
          </p:cNvSpPr>
          <p:nvPr/>
        </p:nvSpPr>
        <p:spPr bwMode="auto">
          <a:xfrm>
            <a:off x="381000" y="1143000"/>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a:lnSpc>
                <a:spcPct val="106000"/>
              </a:lnSpc>
              <a:spcBef>
                <a:spcPct val="40000"/>
              </a:spcBef>
              <a:buClr>
                <a:srgbClr val="000000"/>
              </a:buClr>
              <a:buSzPct val="80000"/>
              <a:buFont typeface="Wingdings" charset="0"/>
              <a:buNone/>
            </a:pPr>
            <a:endParaRPr lang="en-US" sz="2600" b="1">
              <a:solidFill>
                <a:srgbClr val="000000"/>
              </a:solidFill>
              <a:cs typeface="ＭＳ Ｐゴシック" charset="0"/>
            </a:endParaRPr>
          </a:p>
        </p:txBody>
      </p:sp>
      <p:sp>
        <p:nvSpPr>
          <p:cNvPr id="3" name="Slide Number Placeholder 2"/>
          <p:cNvSpPr>
            <a:spLocks noGrp="1"/>
          </p:cNvSpPr>
          <p:nvPr>
            <p:ph type="sldNum" sz="quarter" idx="10"/>
          </p:nvPr>
        </p:nvSpPr>
        <p:spPr/>
        <p:txBody>
          <a:bodyPr/>
          <a:lstStyle/>
          <a:p>
            <a:fld id="{6E6030FC-FB78-5E4D-92EA-5D9433591EA9}" type="slidenum">
              <a:rPr lang="en-US" smtClean="0"/>
              <a:pPr/>
              <a:t>42</a:t>
            </a:fld>
            <a:endParaRPr lang="en-US" dirty="0"/>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1" name="Oval 1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2" name="Oval 11"/>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15" name="Content Placeholder 2"/>
          <p:cNvSpPr txBox="1">
            <a:spLocks/>
          </p:cNvSpPr>
          <p:nvPr/>
        </p:nvSpPr>
        <p:spPr>
          <a:xfrm>
            <a:off x="324069" y="1435100"/>
            <a:ext cx="8362731" cy="45847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3600"/>
              </a:spcAft>
              <a:buNone/>
            </a:pPr>
            <a:r>
              <a:rPr lang="en-US" sz="2400" b="1" dirty="0">
                <a:solidFill>
                  <a:srgbClr val="1F497D"/>
                </a:solidFill>
              </a:rPr>
              <a:t>You have completed Module 3: Analyze Requirements</a:t>
            </a:r>
          </a:p>
          <a:p>
            <a:pPr marL="0" indent="0">
              <a:spcAft>
                <a:spcPts val="1200"/>
              </a:spcAft>
              <a:buNone/>
            </a:pPr>
            <a:r>
              <a:rPr lang="en-US" b="1" dirty="0">
                <a:solidFill>
                  <a:srgbClr val="1F497D"/>
                </a:solidFill>
              </a:rPr>
              <a:t>You should now be able to:</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Develop Business Rules and Business Requirements</a:t>
            </a:r>
          </a:p>
        </p:txBody>
      </p:sp>
      <p:cxnSp>
        <p:nvCxnSpPr>
          <p:cNvPr id="16" name="Straight Connector 15"/>
          <p:cNvCxnSpPr/>
          <p:nvPr/>
        </p:nvCxnSpPr>
        <p:spPr>
          <a:xfrm>
            <a:off x="412969" y="216883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10766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8F58EE9-9E0B-4342-937B-49388987DDAD}" type="slidenum">
              <a:rPr lang="en-US" smtClean="0"/>
              <a:t>43</a:t>
            </a:fld>
            <a:endParaRPr lang="en-US"/>
          </a:p>
        </p:txBody>
      </p:sp>
      <p:sp>
        <p:nvSpPr>
          <p:cNvPr id="5" name="Title 1"/>
          <p:cNvSpPr>
            <a:spLocks noGrp="1"/>
          </p:cNvSpPr>
          <p:nvPr>
            <p:ph type="title"/>
          </p:nvPr>
        </p:nvSpPr>
        <p:spPr>
          <a:xfrm>
            <a:off x="0" y="2707730"/>
            <a:ext cx="9144000" cy="892061"/>
          </a:xfrm>
        </p:spPr>
        <p:txBody>
          <a:bodyPr/>
          <a:lstStyle/>
          <a:p>
            <a:r>
              <a:rPr lang="en-US"/>
              <a:t>Map &amp; Model</a:t>
            </a:r>
          </a:p>
        </p:txBody>
      </p:sp>
      <p:cxnSp>
        <p:nvCxnSpPr>
          <p:cNvPr id="7" name="Straight Connector 6"/>
          <p:cNvCxnSpPr/>
          <p:nvPr/>
        </p:nvCxnSpPr>
        <p:spPr>
          <a:xfrm>
            <a:off x="2239212"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239212"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7167149" y="295879"/>
            <a:ext cx="1736872" cy="773588"/>
            <a:chOff x="7167149" y="295879"/>
            <a:chExt cx="1736872" cy="773588"/>
          </a:xfrm>
        </p:grpSpPr>
        <p:grpSp>
          <p:nvGrpSpPr>
            <p:cNvPr id="10" name="Group 9"/>
            <p:cNvGrpSpPr/>
            <p:nvPr/>
          </p:nvGrpSpPr>
          <p:grpSpPr>
            <a:xfrm>
              <a:off x="7344762" y="616679"/>
              <a:ext cx="1381647" cy="160464"/>
              <a:chOff x="3262391" y="4029126"/>
              <a:chExt cx="1696900" cy="197077"/>
            </a:xfrm>
          </p:grpSpPr>
          <p:cxnSp>
            <p:nvCxnSpPr>
              <p:cNvPr id="13" name="Straight Connector 12"/>
              <p:cNvCxnSpPr/>
              <p:nvPr/>
            </p:nvCxnSpPr>
            <p:spPr>
              <a:xfrm>
                <a:off x="3363310" y="4127664"/>
                <a:ext cx="1524000"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262391" y="4029126"/>
                <a:ext cx="197077"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634611" y="4029126"/>
                <a:ext cx="197077"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017775" y="4029126"/>
                <a:ext cx="197077"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389995" y="4029126"/>
                <a:ext cx="197077"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76221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7167149"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12" name="TextBox 11"/>
            <p:cNvSpPr txBox="1"/>
            <p:nvPr/>
          </p:nvSpPr>
          <p:spPr>
            <a:xfrm>
              <a:off x="7167149"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60% complete</a:t>
              </a:r>
            </a:p>
          </p:txBody>
        </p:sp>
      </p:gr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2"/>
          <p:cNvSpPr>
            <a:spLocks noGrp="1"/>
          </p:cNvSpPr>
          <p:nvPr>
            <p:ph type="title"/>
          </p:nvPr>
        </p:nvSpPr>
        <p:spPr>
          <a:ln/>
        </p:spPr>
        <p:txBody>
          <a:bodyPr>
            <a:normAutofit/>
          </a:bodyPr>
          <a:lstStyle/>
          <a:p>
            <a:pPr eaLnBrk="1" hangingPunct="1"/>
            <a:r>
              <a:rPr lang="en-US">
                <a:latin typeface="Arial" charset="0"/>
                <a:cs typeface="Arial" charset="0"/>
              </a:rPr>
              <a:t>Learning Objectives</a:t>
            </a:r>
          </a:p>
        </p:txBody>
      </p:sp>
      <p:sp>
        <p:nvSpPr>
          <p:cNvPr id="3" name="Slide Number Placeholder 2"/>
          <p:cNvSpPr>
            <a:spLocks noGrp="1"/>
          </p:cNvSpPr>
          <p:nvPr>
            <p:ph type="sldNum" sz="quarter" idx="10"/>
          </p:nvPr>
        </p:nvSpPr>
        <p:spPr/>
        <p:txBody>
          <a:bodyPr/>
          <a:lstStyle/>
          <a:p>
            <a:fld id="{6E6030FC-FB78-5E4D-92EA-5D9433591EA9}" type="slidenum">
              <a:rPr lang="en-US" smtClean="0"/>
              <a:pPr/>
              <a:t>44</a:t>
            </a:fld>
            <a:endParaRPr lang="en-US" dirty="0"/>
          </a:p>
        </p:txBody>
      </p:sp>
      <p:grpSp>
        <p:nvGrpSpPr>
          <p:cNvPr id="6" name="Group 5"/>
          <p:cNvGrpSpPr/>
          <p:nvPr/>
        </p:nvGrpSpPr>
        <p:grpSpPr>
          <a:xfrm>
            <a:off x="7407343" y="730894"/>
            <a:ext cx="1235427" cy="143483"/>
            <a:chOff x="3462929" y="4029126"/>
            <a:chExt cx="1696889" cy="197077"/>
          </a:xfrm>
        </p:grpSpPr>
        <p:cxnSp>
          <p:nvCxnSpPr>
            <p:cNvPr id="7" name="Straight Connector 6"/>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Content Placeholder 2"/>
          <p:cNvSpPr txBox="1">
            <a:spLocks/>
          </p:cNvSpPr>
          <p:nvPr/>
        </p:nvSpPr>
        <p:spPr>
          <a:xfrm>
            <a:off x="324069" y="1435100"/>
            <a:ext cx="8362731" cy="45847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3600"/>
              </a:spcAft>
              <a:buNone/>
            </a:pPr>
            <a:r>
              <a:rPr lang="en-US" sz="2600" b="1" dirty="0">
                <a:solidFill>
                  <a:srgbClr val="1F497D"/>
                </a:solidFill>
              </a:rPr>
              <a:t>Welcome to Module 4: Map &amp; Model</a:t>
            </a:r>
          </a:p>
          <a:p>
            <a:pPr marL="0" indent="0">
              <a:spcAft>
                <a:spcPts val="1200"/>
              </a:spcAft>
              <a:buNone/>
            </a:pPr>
            <a:r>
              <a:rPr lang="en-US" b="1" dirty="0">
                <a:solidFill>
                  <a:srgbClr val="1F497D"/>
                </a:solidFill>
              </a:rPr>
              <a:t>At the end of this module, you’ll be able to:</a:t>
            </a:r>
            <a:endParaRPr lang="en-US" dirty="0">
              <a:solidFill>
                <a:schemeClr val="tx1">
                  <a:lumMod val="75000"/>
                </a:schemeClr>
              </a:solidFill>
            </a:endParaRP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Build an exchange content model</a:t>
            </a:r>
          </a:p>
        </p:txBody>
      </p:sp>
      <p:cxnSp>
        <p:nvCxnSpPr>
          <p:cNvPr id="16" name="Straight Connector 15"/>
          <p:cNvCxnSpPr/>
          <p:nvPr/>
        </p:nvCxnSpPr>
        <p:spPr>
          <a:xfrm>
            <a:off x="412969" y="216883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649217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1447800" y="4559300"/>
            <a:ext cx="6134100" cy="889000"/>
            <a:chOff x="1282700" y="3251200"/>
            <a:chExt cx="6477000" cy="1219200"/>
          </a:xfrm>
        </p:grpSpPr>
        <p:sp>
          <p:nvSpPr>
            <p:cNvPr id="54" name="Flowchart: Merge 3"/>
            <p:cNvSpPr/>
            <p:nvPr/>
          </p:nvSpPr>
          <p:spPr>
            <a:xfrm>
              <a:off x="1282700" y="3403600"/>
              <a:ext cx="6477000" cy="1066800"/>
            </a:xfrm>
            <a:prstGeom prst="flowChartMerge">
              <a:avLst/>
            </a:prstGeom>
            <a:gradFill flip="none" rotWithShape="1">
              <a:gsLst>
                <a:gs pos="100000">
                  <a:srgbClr val="617376"/>
                </a:gs>
                <a:gs pos="14000">
                  <a:srgbClr val="89A2A8"/>
                </a:gs>
              </a:gsLst>
              <a:lin ang="16200000" scaled="0"/>
              <a:tileRect/>
            </a:gra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5" name="Flowchart: Merge 3"/>
            <p:cNvSpPr/>
            <p:nvPr/>
          </p:nvSpPr>
          <p:spPr>
            <a:xfrm>
              <a:off x="1282700" y="3251200"/>
              <a:ext cx="6477000" cy="1066800"/>
            </a:xfrm>
            <a:prstGeom prst="flowChartMerge">
              <a:avLst/>
            </a:prstGeom>
            <a:no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
        <p:nvSpPr>
          <p:cNvPr id="108547" name="Title 2"/>
          <p:cNvSpPr>
            <a:spLocks noGrp="1"/>
          </p:cNvSpPr>
          <p:nvPr>
            <p:ph type="title"/>
          </p:nvPr>
        </p:nvSpPr>
        <p:spPr>
          <a:ln/>
        </p:spPr>
        <p:txBody>
          <a:bodyPr>
            <a:normAutofit/>
          </a:bodyPr>
          <a:lstStyle/>
          <a:p>
            <a:pPr eaLnBrk="1" hangingPunct="1"/>
            <a:r>
              <a:rPr lang="en-US">
                <a:latin typeface="Arial" charset="0"/>
                <a:cs typeface="Arial" charset="0"/>
              </a:rPr>
              <a:t>Exchange Content Model Overview </a:t>
            </a:r>
          </a:p>
        </p:txBody>
      </p:sp>
      <p:sp>
        <p:nvSpPr>
          <p:cNvPr id="2" name="Content Placeholder 1"/>
          <p:cNvSpPr>
            <a:spLocks noGrp="1"/>
          </p:cNvSpPr>
          <p:nvPr>
            <p:ph idx="1"/>
          </p:nvPr>
        </p:nvSpPr>
        <p:spPr>
          <a:xfrm>
            <a:off x="324069" y="1173747"/>
            <a:ext cx="8362731" cy="4598737"/>
          </a:xfrm>
        </p:spPr>
        <p:txBody>
          <a:bodyPr>
            <a:normAutofit/>
          </a:bodyPr>
          <a:lstStyle/>
          <a:p>
            <a:r>
              <a:rPr lang="en-US" sz="1600"/>
              <a:t>Exchange content models model the content and structure of the data being exchanged.  Most common methodology is based on Unified Modeling Language (UML) Class Diagrams, which consist of:</a:t>
            </a:r>
          </a:p>
          <a:p>
            <a:endParaRPr lang="en-US" sz="1600"/>
          </a:p>
        </p:txBody>
      </p:sp>
      <p:sp>
        <p:nvSpPr>
          <p:cNvPr id="3" name="Slide Number Placeholder 2"/>
          <p:cNvSpPr>
            <a:spLocks noGrp="1"/>
          </p:cNvSpPr>
          <p:nvPr>
            <p:ph type="sldNum" sz="quarter" idx="10"/>
          </p:nvPr>
        </p:nvSpPr>
        <p:spPr/>
        <p:txBody>
          <a:bodyPr/>
          <a:lstStyle/>
          <a:p>
            <a:fld id="{6E6030FC-FB78-5E4D-92EA-5D9433591EA9}" type="slidenum">
              <a:rPr lang="en-US" smtClean="0"/>
              <a:pPr/>
              <a:t>45</a:t>
            </a:fld>
            <a:endParaRPr lang="en-US" dirty="0"/>
          </a:p>
        </p:txBody>
      </p:sp>
      <p:grpSp>
        <p:nvGrpSpPr>
          <p:cNvPr id="6" name="Group 5"/>
          <p:cNvGrpSpPr/>
          <p:nvPr/>
        </p:nvGrpSpPr>
        <p:grpSpPr>
          <a:xfrm>
            <a:off x="419100" y="3289300"/>
            <a:ext cx="8305800" cy="889000"/>
            <a:chOff x="1282700" y="3251200"/>
            <a:chExt cx="6477000" cy="1219200"/>
          </a:xfrm>
        </p:grpSpPr>
        <p:sp>
          <p:nvSpPr>
            <p:cNvPr id="22" name="Flowchart: Merge 3"/>
            <p:cNvSpPr/>
            <p:nvPr/>
          </p:nvSpPr>
          <p:spPr>
            <a:xfrm>
              <a:off x="1282700" y="3403600"/>
              <a:ext cx="6477000" cy="1066800"/>
            </a:xfrm>
            <a:prstGeom prst="flowChartMerge">
              <a:avLst/>
            </a:prstGeom>
            <a:gradFill flip="none" rotWithShape="1">
              <a:gsLst>
                <a:gs pos="100000">
                  <a:srgbClr val="617376"/>
                </a:gs>
                <a:gs pos="14000">
                  <a:srgbClr val="89A2A8"/>
                </a:gs>
              </a:gsLst>
              <a:lin ang="16200000" scaled="0"/>
              <a:tileRect/>
            </a:gra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Flowchart: Merge 3"/>
            <p:cNvSpPr/>
            <p:nvPr/>
          </p:nvSpPr>
          <p:spPr>
            <a:xfrm>
              <a:off x="1282700" y="3251200"/>
              <a:ext cx="6477000" cy="1066800"/>
            </a:xfrm>
            <a:prstGeom prst="flowChartMerge">
              <a:avLst/>
            </a:prstGeom>
            <a:no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
        <p:nvSpPr>
          <p:cNvPr id="27" name="Rounded Rectangle 26"/>
          <p:cNvSpPr/>
          <p:nvPr/>
        </p:nvSpPr>
        <p:spPr bwMode="auto">
          <a:xfrm>
            <a:off x="263525" y="2197100"/>
            <a:ext cx="8562975" cy="1257300"/>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sp>
        <p:nvSpPr>
          <p:cNvPr id="28" name="Rounded Rectangle 27"/>
          <p:cNvSpPr/>
          <p:nvPr/>
        </p:nvSpPr>
        <p:spPr>
          <a:xfrm>
            <a:off x="338138" y="25273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marL="171450" indent="-171450" fontAlgn="auto">
              <a:lnSpc>
                <a:spcPct val="106000"/>
              </a:lnSpc>
              <a:spcBef>
                <a:spcPts val="0"/>
              </a:spcBef>
              <a:spcAft>
                <a:spcPts val="0"/>
              </a:spcAft>
              <a:buFont typeface="Arial"/>
              <a:buChar char="•"/>
              <a:defRPr/>
            </a:pPr>
            <a:r>
              <a:rPr lang="en-US" sz="1200" b="1" dirty="0">
                <a:solidFill>
                  <a:schemeClr val="tx1"/>
                </a:solidFill>
                <a:latin typeface="+mj-lt"/>
                <a:cs typeface="Arial"/>
              </a:rPr>
              <a:t>Construct that represents a person, place, thing, etc.</a:t>
            </a:r>
          </a:p>
        </p:txBody>
      </p:sp>
      <p:sp>
        <p:nvSpPr>
          <p:cNvPr id="30" name="Rounded Rectangle 29"/>
          <p:cNvSpPr/>
          <p:nvPr/>
        </p:nvSpPr>
        <p:spPr>
          <a:xfrm>
            <a:off x="2497138" y="25273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marL="171450" indent="-171450" fontAlgn="auto">
              <a:lnSpc>
                <a:spcPct val="106000"/>
              </a:lnSpc>
              <a:spcBef>
                <a:spcPts val="0"/>
              </a:spcBef>
              <a:spcAft>
                <a:spcPts val="0"/>
              </a:spcAft>
              <a:buFont typeface="Arial"/>
              <a:buChar char="•"/>
              <a:defRPr/>
            </a:pPr>
            <a:r>
              <a:rPr lang="en-US" sz="1200" b="1" dirty="0">
                <a:solidFill>
                  <a:srgbClr val="686868"/>
                </a:solidFill>
                <a:latin typeface="+mj-lt"/>
                <a:cs typeface="Arial"/>
              </a:rPr>
              <a:t>Structured and able to contain instances of itself</a:t>
            </a:r>
          </a:p>
        </p:txBody>
      </p:sp>
      <p:sp>
        <p:nvSpPr>
          <p:cNvPr id="31" name="Rounded Rectangle 30"/>
          <p:cNvSpPr/>
          <p:nvPr/>
        </p:nvSpPr>
        <p:spPr bwMode="auto">
          <a:xfrm>
            <a:off x="4582217" y="2197100"/>
            <a:ext cx="42569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Elements</a:t>
            </a:r>
          </a:p>
        </p:txBody>
      </p:sp>
      <p:sp>
        <p:nvSpPr>
          <p:cNvPr id="32" name="Rounded Rectangle 31"/>
          <p:cNvSpPr/>
          <p:nvPr/>
        </p:nvSpPr>
        <p:spPr>
          <a:xfrm>
            <a:off x="4656138" y="25273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marL="171450" indent="-171450" fontAlgn="auto">
              <a:lnSpc>
                <a:spcPct val="106000"/>
              </a:lnSpc>
              <a:spcBef>
                <a:spcPts val="0"/>
              </a:spcBef>
              <a:spcAft>
                <a:spcPts val="0"/>
              </a:spcAft>
              <a:buFont typeface="Arial"/>
              <a:buChar char="•"/>
              <a:defRPr/>
            </a:pPr>
            <a:r>
              <a:rPr lang="en-US" sz="1200" b="1" dirty="0">
                <a:solidFill>
                  <a:srgbClr val="686868"/>
                </a:solidFill>
                <a:latin typeface="+mj-lt"/>
                <a:cs typeface="Arial"/>
              </a:rPr>
              <a:t>Specification that defines a property of an object</a:t>
            </a:r>
          </a:p>
        </p:txBody>
      </p:sp>
      <p:sp>
        <p:nvSpPr>
          <p:cNvPr id="34" name="Rounded Rectangle 33"/>
          <p:cNvSpPr/>
          <p:nvPr/>
        </p:nvSpPr>
        <p:spPr>
          <a:xfrm>
            <a:off x="6815138" y="25273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marL="171450" indent="-171450" fontAlgn="auto">
              <a:lnSpc>
                <a:spcPct val="106000"/>
              </a:lnSpc>
              <a:spcBef>
                <a:spcPts val="0"/>
              </a:spcBef>
              <a:spcAft>
                <a:spcPts val="0"/>
              </a:spcAft>
              <a:buFont typeface="Arial"/>
              <a:buChar char="•"/>
              <a:defRPr/>
            </a:pPr>
            <a:r>
              <a:rPr lang="en-US" sz="1200" b="1" dirty="0">
                <a:solidFill>
                  <a:srgbClr val="686868"/>
                </a:solidFill>
                <a:latin typeface="+mj-lt"/>
                <a:cs typeface="Arial"/>
              </a:rPr>
              <a:t>Defines the unique characteristics of </a:t>
            </a:r>
            <a:br>
              <a:rPr lang="en-US" sz="1200" b="1" dirty="0">
                <a:solidFill>
                  <a:srgbClr val="686868"/>
                </a:solidFill>
                <a:latin typeface="+mj-lt"/>
                <a:cs typeface="Arial"/>
              </a:rPr>
            </a:br>
            <a:r>
              <a:rPr lang="en-US" sz="1200" b="1" dirty="0">
                <a:solidFill>
                  <a:srgbClr val="686868"/>
                </a:solidFill>
                <a:latin typeface="+mj-lt"/>
                <a:cs typeface="Arial"/>
              </a:rPr>
              <a:t>an object</a:t>
            </a:r>
          </a:p>
        </p:txBody>
      </p:sp>
      <p:sp>
        <p:nvSpPr>
          <p:cNvPr id="40" name="Rounded Rectangle 39"/>
          <p:cNvSpPr/>
          <p:nvPr/>
        </p:nvSpPr>
        <p:spPr bwMode="auto">
          <a:xfrm>
            <a:off x="264217" y="2197100"/>
            <a:ext cx="43077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Objects</a:t>
            </a:r>
          </a:p>
        </p:txBody>
      </p:sp>
      <p:cxnSp>
        <p:nvCxnSpPr>
          <p:cNvPr id="43" name="Straight Connector 42"/>
          <p:cNvCxnSpPr/>
          <p:nvPr/>
        </p:nvCxnSpPr>
        <p:spPr bwMode="auto">
          <a:xfrm>
            <a:off x="4533900" y="2298700"/>
            <a:ext cx="0" cy="106680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5" name="Rounded Rectangle 44"/>
          <p:cNvSpPr/>
          <p:nvPr/>
        </p:nvSpPr>
        <p:spPr bwMode="auto">
          <a:xfrm>
            <a:off x="1370013" y="3683000"/>
            <a:ext cx="6349999" cy="1041400"/>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sp>
        <p:nvSpPr>
          <p:cNvPr id="46" name="Rounded Rectangle 45"/>
          <p:cNvSpPr/>
          <p:nvPr/>
        </p:nvSpPr>
        <p:spPr>
          <a:xfrm>
            <a:off x="1511300" y="3886200"/>
            <a:ext cx="2940050"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marL="171450" indent="-171450" fontAlgn="auto">
              <a:lnSpc>
                <a:spcPct val="106000"/>
              </a:lnSpc>
              <a:spcBef>
                <a:spcPts val="0"/>
              </a:spcBef>
              <a:spcAft>
                <a:spcPts val="0"/>
              </a:spcAft>
              <a:buFont typeface="Arial"/>
              <a:buChar char="•"/>
              <a:defRPr/>
            </a:pPr>
            <a:r>
              <a:rPr lang="en-US" sz="1200" b="1" dirty="0">
                <a:solidFill>
                  <a:schemeClr val="tx1"/>
                </a:solidFill>
                <a:latin typeface="+mj-lt"/>
                <a:cs typeface="Arial"/>
              </a:rPr>
              <a:t>Interactions between objects that portray structure</a:t>
            </a:r>
          </a:p>
        </p:txBody>
      </p:sp>
      <p:sp>
        <p:nvSpPr>
          <p:cNvPr id="47" name="Rounded Rectangle 46"/>
          <p:cNvSpPr/>
          <p:nvPr/>
        </p:nvSpPr>
        <p:spPr>
          <a:xfrm>
            <a:off x="4745038" y="3886200"/>
            <a:ext cx="292576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marL="171450" indent="-171450" fontAlgn="auto">
              <a:lnSpc>
                <a:spcPct val="106000"/>
              </a:lnSpc>
              <a:spcBef>
                <a:spcPts val="0"/>
              </a:spcBef>
              <a:spcAft>
                <a:spcPts val="0"/>
              </a:spcAft>
              <a:buFont typeface="Arial"/>
              <a:buChar char="•"/>
              <a:defRPr/>
            </a:pPr>
            <a:r>
              <a:rPr lang="en-US" sz="1200" b="1" dirty="0">
                <a:solidFill>
                  <a:srgbClr val="686868"/>
                </a:solidFill>
                <a:latin typeface="+mj-lt"/>
                <a:cs typeface="Arial"/>
              </a:rPr>
              <a:t>Defines the relationships </a:t>
            </a:r>
            <a:br>
              <a:rPr lang="en-US" sz="1200" b="1" dirty="0">
                <a:solidFill>
                  <a:srgbClr val="686868"/>
                </a:solidFill>
                <a:latin typeface="+mj-lt"/>
                <a:cs typeface="Arial"/>
              </a:rPr>
            </a:br>
            <a:r>
              <a:rPr lang="en-US" sz="1200" b="1" dirty="0">
                <a:solidFill>
                  <a:srgbClr val="686868"/>
                </a:solidFill>
                <a:latin typeface="+mj-lt"/>
                <a:cs typeface="Arial"/>
              </a:rPr>
              <a:t>between data</a:t>
            </a:r>
          </a:p>
        </p:txBody>
      </p:sp>
      <p:sp>
        <p:nvSpPr>
          <p:cNvPr id="48" name="Rounded Rectangle 47"/>
          <p:cNvSpPr/>
          <p:nvPr/>
        </p:nvSpPr>
        <p:spPr bwMode="auto">
          <a:xfrm>
            <a:off x="2410517" y="3683000"/>
            <a:ext cx="4307783" cy="4572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Associations</a:t>
            </a:r>
          </a:p>
        </p:txBody>
      </p:sp>
      <p:sp>
        <p:nvSpPr>
          <p:cNvPr id="49" name="Rounded Rectangle 48"/>
          <p:cNvSpPr/>
          <p:nvPr/>
        </p:nvSpPr>
        <p:spPr bwMode="auto">
          <a:xfrm>
            <a:off x="2397125" y="4902200"/>
            <a:ext cx="4295775" cy="1066800"/>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sp>
        <p:nvSpPr>
          <p:cNvPr id="50" name="Rounded Rectangle 49"/>
          <p:cNvSpPr/>
          <p:nvPr/>
        </p:nvSpPr>
        <p:spPr>
          <a:xfrm>
            <a:off x="2484438" y="5245101"/>
            <a:ext cx="4106862" cy="685800"/>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marL="171450" indent="-171450" fontAlgn="auto">
              <a:lnSpc>
                <a:spcPct val="106000"/>
              </a:lnSpc>
              <a:spcBef>
                <a:spcPts val="0"/>
              </a:spcBef>
              <a:spcAft>
                <a:spcPts val="0"/>
              </a:spcAft>
              <a:buFont typeface="Arial"/>
              <a:buChar char="•"/>
              <a:defRPr/>
            </a:pPr>
            <a:r>
              <a:rPr lang="en-US" sz="1200" b="1" dirty="0">
                <a:solidFill>
                  <a:schemeClr val="tx1"/>
                </a:solidFill>
                <a:latin typeface="+mj-lt"/>
                <a:cs typeface="Arial"/>
              </a:rPr>
              <a:t>Defines numeric relationships between objects, elements, and associations</a:t>
            </a:r>
          </a:p>
        </p:txBody>
      </p:sp>
      <p:sp>
        <p:nvSpPr>
          <p:cNvPr id="52" name="Rounded Rectangle 51"/>
          <p:cNvSpPr/>
          <p:nvPr/>
        </p:nvSpPr>
        <p:spPr bwMode="auto">
          <a:xfrm>
            <a:off x="2410517" y="4940300"/>
            <a:ext cx="4307783" cy="4572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Cardinality</a:t>
            </a:r>
          </a:p>
        </p:txBody>
      </p:sp>
      <p:grpSp>
        <p:nvGrpSpPr>
          <p:cNvPr id="26" name="Group 25"/>
          <p:cNvGrpSpPr/>
          <p:nvPr/>
        </p:nvGrpSpPr>
        <p:grpSpPr>
          <a:xfrm>
            <a:off x="7407343" y="730894"/>
            <a:ext cx="1235427" cy="143483"/>
            <a:chOff x="3462929" y="4029126"/>
            <a:chExt cx="1696889" cy="197077"/>
          </a:xfrm>
        </p:grpSpPr>
        <p:cxnSp>
          <p:nvCxnSpPr>
            <p:cNvPr id="29" name="Straight Connector 28"/>
            <p:cNvCxnSpPr>
              <a:endCxn id="3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2556670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1"/>
          <p:cNvGrpSpPr>
            <a:grpSpLocks/>
          </p:cNvGrpSpPr>
          <p:nvPr/>
        </p:nvGrpSpPr>
        <p:grpSpPr bwMode="auto">
          <a:xfrm>
            <a:off x="4150360" y="1219200"/>
            <a:ext cx="4472528" cy="2331482"/>
            <a:chOff x="469656" y="3044973"/>
            <a:chExt cx="2598609" cy="1861238"/>
          </a:xfrm>
        </p:grpSpPr>
        <p:sp>
          <p:nvSpPr>
            <p:cNvPr id="23" name="Rounded Rectangle 22"/>
            <p:cNvSpPr/>
            <p:nvPr/>
          </p:nvSpPr>
          <p:spPr bwMode="auto">
            <a:xfrm>
              <a:off x="469656" y="3044973"/>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Arial"/>
                  <a:cs typeface="Arial"/>
                </a:rPr>
                <a:t>Implementation</a:t>
              </a:r>
            </a:p>
          </p:txBody>
        </p:sp>
        <p:sp>
          <p:nvSpPr>
            <p:cNvPr id="24" name="Rounded Rectangle 23"/>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marL="285750" indent="-285750" fontAlgn="auto">
                <a:spcBef>
                  <a:spcPts val="0"/>
                </a:spcBef>
                <a:spcAft>
                  <a:spcPts val="0"/>
                </a:spcAft>
                <a:buFont typeface="Arial"/>
                <a:buChar char="•"/>
                <a:defRPr/>
              </a:pPr>
              <a:r>
                <a:rPr lang="en-US" sz="1600" dirty="0">
                  <a:solidFill>
                    <a:srgbClr val="4E4E4E"/>
                  </a:solidFill>
                  <a:latin typeface="+mj-lt"/>
                  <a:cs typeface="Arial"/>
                </a:rPr>
                <a:t>Contains an object name and may contain elements</a:t>
              </a:r>
            </a:p>
            <a:p>
              <a:pPr marL="285750" indent="-285750" fontAlgn="auto">
                <a:spcBef>
                  <a:spcPts val="0"/>
                </a:spcBef>
                <a:spcAft>
                  <a:spcPts val="0"/>
                </a:spcAft>
                <a:buFont typeface="Arial"/>
                <a:buChar char="•"/>
                <a:defRPr/>
              </a:pPr>
              <a:r>
                <a:rPr lang="en-US" sz="1600" dirty="0">
                  <a:solidFill>
                    <a:srgbClr val="4E4E4E"/>
                  </a:solidFill>
                  <a:latin typeface="+mj-lt"/>
                  <a:cs typeface="Arial"/>
                </a:rPr>
                <a:t>Can be simple or complex, with hierarchal associations between them</a:t>
              </a:r>
            </a:p>
            <a:p>
              <a:pPr marL="285750" indent="-285750" fontAlgn="auto">
                <a:spcBef>
                  <a:spcPts val="0"/>
                </a:spcBef>
                <a:spcAft>
                  <a:spcPts val="0"/>
                </a:spcAft>
                <a:buFont typeface="Arial"/>
                <a:buChar char="•"/>
                <a:defRPr/>
              </a:pPr>
              <a:r>
                <a:rPr lang="en-US" sz="1600" dirty="0">
                  <a:solidFill>
                    <a:srgbClr val="4E4E4E"/>
                  </a:solidFill>
                  <a:latin typeface="+mj-lt"/>
                  <a:cs typeface="Arial"/>
                </a:rPr>
                <a:t>Typically represents XML elements</a:t>
              </a:r>
            </a:p>
          </p:txBody>
        </p:sp>
      </p:grpSp>
      <p:sp>
        <p:nvSpPr>
          <p:cNvPr id="109570" name="Title 2"/>
          <p:cNvSpPr>
            <a:spLocks noGrp="1"/>
          </p:cNvSpPr>
          <p:nvPr>
            <p:ph type="title"/>
          </p:nvPr>
        </p:nvSpPr>
        <p:spPr>
          <a:ln/>
        </p:spPr>
        <p:txBody>
          <a:bodyPr>
            <a:normAutofit/>
          </a:bodyPr>
          <a:lstStyle/>
          <a:p>
            <a:pPr eaLnBrk="1" hangingPunct="1"/>
            <a:r>
              <a:rPr lang="en-US" dirty="0">
                <a:latin typeface="Arial" charset="0"/>
                <a:cs typeface="Arial" charset="0"/>
              </a:rPr>
              <a:t>Content Modeling: </a:t>
            </a:r>
            <a:r>
              <a:rPr lang="en-US" b="0" dirty="0" smtClean="0">
                <a:latin typeface="Arial" charset="0"/>
                <a:cs typeface="Arial" charset="0"/>
              </a:rPr>
              <a:t>Object</a:t>
            </a:r>
            <a:endParaRPr lang="en-US" b="0" dirty="0">
              <a:latin typeface="Arial" charset="0"/>
              <a:cs typeface="Arial" charset="0"/>
            </a:endParaRPr>
          </a:p>
        </p:txBody>
      </p:sp>
      <p:sp>
        <p:nvSpPr>
          <p:cNvPr id="3" name="Slide Number Placeholder 2"/>
          <p:cNvSpPr>
            <a:spLocks noGrp="1"/>
          </p:cNvSpPr>
          <p:nvPr>
            <p:ph type="sldNum" sz="quarter" idx="10"/>
          </p:nvPr>
        </p:nvSpPr>
        <p:spPr/>
        <p:txBody>
          <a:bodyPr/>
          <a:lstStyle/>
          <a:p>
            <a:fld id="{6E6030FC-FB78-5E4D-92EA-5D9433591EA9}" type="slidenum">
              <a:rPr lang="en-US" smtClean="0"/>
              <a:pPr/>
              <a:t>46</a:t>
            </a:fld>
            <a:endParaRPr lang="en-US" dirty="0"/>
          </a:p>
        </p:txBody>
      </p:sp>
      <p:grpSp>
        <p:nvGrpSpPr>
          <p:cNvPr id="16" name="Group 1"/>
          <p:cNvGrpSpPr>
            <a:grpSpLocks/>
          </p:cNvGrpSpPr>
          <p:nvPr/>
        </p:nvGrpSpPr>
        <p:grpSpPr bwMode="auto">
          <a:xfrm>
            <a:off x="441961" y="1277382"/>
            <a:ext cx="3253740" cy="2273300"/>
            <a:chOff x="469656" y="3044974"/>
            <a:chExt cx="2598609" cy="1861238"/>
          </a:xfrm>
        </p:grpSpPr>
        <p:sp>
          <p:nvSpPr>
            <p:cNvPr id="17" name="Rounded Rectangle 16"/>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Definition</a:t>
              </a:r>
            </a:p>
          </p:txBody>
        </p:sp>
        <p:sp>
          <p:nvSpPr>
            <p:cNvPr id="18" name="Rounded Rectangle 17"/>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a:solidFill>
                    <a:schemeClr val="tx1">
                      <a:lumMod val="75000"/>
                    </a:schemeClr>
                  </a:solidFill>
                  <a:latin typeface="+mj-lt"/>
                  <a:cs typeface="Arial"/>
                </a:rPr>
                <a:t>Something that represents </a:t>
              </a:r>
              <a:br>
                <a:rPr lang="en-US" sz="1600" dirty="0">
                  <a:solidFill>
                    <a:schemeClr val="tx1">
                      <a:lumMod val="75000"/>
                    </a:schemeClr>
                  </a:solidFill>
                  <a:latin typeface="+mj-lt"/>
                  <a:cs typeface="Arial"/>
                </a:rPr>
              </a:br>
              <a:r>
                <a:rPr lang="en-US" sz="1600" dirty="0">
                  <a:solidFill>
                    <a:schemeClr val="tx1">
                      <a:lumMod val="75000"/>
                    </a:schemeClr>
                  </a:solidFill>
                  <a:latin typeface="+mj-lt"/>
                  <a:cs typeface="Arial"/>
                </a:rPr>
                <a:t>a physical or conceptual </a:t>
              </a:r>
              <a:br>
                <a:rPr lang="en-US" sz="1600" dirty="0">
                  <a:solidFill>
                    <a:schemeClr val="tx1">
                      <a:lumMod val="75000"/>
                    </a:schemeClr>
                  </a:solidFill>
                  <a:latin typeface="+mj-lt"/>
                  <a:cs typeface="Arial"/>
                </a:rPr>
              </a:br>
              <a:r>
                <a:rPr lang="en-US" sz="1600" dirty="0">
                  <a:solidFill>
                    <a:schemeClr val="tx1">
                      <a:lumMod val="75000"/>
                    </a:schemeClr>
                  </a:solidFill>
                  <a:latin typeface="+mj-lt"/>
                  <a:cs typeface="Arial"/>
                </a:rPr>
                <a:t>thing; person, place, location, idea, etc.</a:t>
              </a:r>
            </a:p>
          </p:txBody>
        </p:sp>
      </p:grpSp>
      <p:grpSp>
        <p:nvGrpSpPr>
          <p:cNvPr id="19" name="Group 1"/>
          <p:cNvGrpSpPr>
            <a:grpSpLocks/>
          </p:cNvGrpSpPr>
          <p:nvPr/>
        </p:nvGrpSpPr>
        <p:grpSpPr bwMode="auto">
          <a:xfrm>
            <a:off x="441961" y="3784601"/>
            <a:ext cx="3253740" cy="2095499"/>
            <a:chOff x="469656" y="3044974"/>
            <a:chExt cx="2598609" cy="1861238"/>
          </a:xfrm>
        </p:grpSpPr>
        <p:sp>
          <p:nvSpPr>
            <p:cNvPr id="20" name="Rounded Rectangle 19"/>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Representation</a:t>
              </a:r>
            </a:p>
          </p:txBody>
        </p:sp>
        <p:sp>
          <p:nvSpPr>
            <p:cNvPr id="21" name="Rounded Rectangle 20"/>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a:solidFill>
                    <a:srgbClr val="4E4E4E"/>
                  </a:solidFill>
                  <a:latin typeface="+mj-lt"/>
                  <a:cs typeface="Arial"/>
                </a:rPr>
                <a:t>Indicated by a rectangle that is segmented by functionality (name, attributes)</a:t>
              </a:r>
            </a:p>
          </p:txBody>
        </p:sp>
      </p:grpSp>
      <p:graphicFrame>
        <p:nvGraphicFramePr>
          <p:cNvPr id="25" name="Table 24"/>
          <p:cNvGraphicFramePr>
            <a:graphicFrameLocks noGrp="1"/>
          </p:cNvGraphicFramePr>
          <p:nvPr>
            <p:extLst>
              <p:ext uri="{D42A27DB-BD31-4B8C-83A1-F6EECF244321}">
                <p14:modId xmlns:p14="http://schemas.microsoft.com/office/powerpoint/2010/main" val="656353897"/>
              </p:ext>
            </p:extLst>
          </p:nvPr>
        </p:nvGraphicFramePr>
        <p:xfrm>
          <a:off x="5269667" y="4231525"/>
          <a:ext cx="2382289" cy="894584"/>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Object</a:t>
                      </a:r>
                      <a:r>
                        <a:rPr lang="en-US" sz="1500" baseline="0" dirty="0" smtClean="0">
                          <a:latin typeface="+mj-lt"/>
                        </a:rPr>
                        <a:t>Name</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Element:</a:t>
                      </a:r>
                      <a:r>
                        <a:rPr lang="en-US" sz="1400" b="1" baseline="0" dirty="0" smtClean="0">
                          <a:latin typeface="+mj-lt"/>
                        </a:rPr>
                        <a:t> Type</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pSp>
        <p:nvGrpSpPr>
          <p:cNvPr id="14" name="Group 13"/>
          <p:cNvGrpSpPr/>
          <p:nvPr/>
        </p:nvGrpSpPr>
        <p:grpSpPr>
          <a:xfrm>
            <a:off x="7407343" y="730894"/>
            <a:ext cx="1235427" cy="143483"/>
            <a:chOff x="3462929" y="4029126"/>
            <a:chExt cx="1696889" cy="197077"/>
          </a:xfrm>
        </p:grpSpPr>
        <p:cxnSp>
          <p:nvCxnSpPr>
            <p:cNvPr id="15" name="Straight Connector 14"/>
            <p:cNvCxnSpPr>
              <a:endCxn id="30"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2"/>
          <p:cNvSpPr>
            <a:spLocks noGrp="1"/>
          </p:cNvSpPr>
          <p:nvPr>
            <p:ph type="title"/>
          </p:nvPr>
        </p:nvSpPr>
        <p:spPr>
          <a:ln/>
        </p:spPr>
        <p:txBody>
          <a:bodyPr>
            <a:normAutofit/>
          </a:bodyPr>
          <a:lstStyle/>
          <a:p>
            <a:pPr eaLnBrk="1" hangingPunct="1"/>
            <a:r>
              <a:rPr lang="en-US">
                <a:latin typeface="Arial" charset="0"/>
                <a:cs typeface="Arial" charset="0"/>
              </a:rPr>
              <a:t>Content Modeling: </a:t>
            </a:r>
            <a:r>
              <a:rPr lang="en-US" b="0">
                <a:latin typeface="Arial" charset="0"/>
                <a:cs typeface="Arial" charset="0"/>
              </a:rPr>
              <a:t>Elements</a:t>
            </a:r>
          </a:p>
        </p:txBody>
      </p:sp>
      <p:sp>
        <p:nvSpPr>
          <p:cNvPr id="3" name="Slide Number Placeholder 2"/>
          <p:cNvSpPr>
            <a:spLocks noGrp="1"/>
          </p:cNvSpPr>
          <p:nvPr>
            <p:ph type="sldNum" sz="quarter" idx="10"/>
          </p:nvPr>
        </p:nvSpPr>
        <p:spPr/>
        <p:txBody>
          <a:bodyPr/>
          <a:lstStyle/>
          <a:p>
            <a:fld id="{6E6030FC-FB78-5E4D-92EA-5D9433591EA9}" type="slidenum">
              <a:rPr lang="en-US" smtClean="0"/>
              <a:pPr/>
              <a:t>47</a:t>
            </a:fld>
            <a:endParaRPr lang="en-US" dirty="0"/>
          </a:p>
        </p:txBody>
      </p:sp>
      <p:grpSp>
        <p:nvGrpSpPr>
          <p:cNvPr id="17" name="Group 1"/>
          <p:cNvGrpSpPr>
            <a:grpSpLocks/>
          </p:cNvGrpSpPr>
          <p:nvPr/>
        </p:nvGrpSpPr>
        <p:grpSpPr bwMode="auto">
          <a:xfrm>
            <a:off x="4150360" y="1219200"/>
            <a:ext cx="4472528" cy="2616200"/>
            <a:chOff x="469656" y="3044973"/>
            <a:chExt cx="2598609" cy="1861238"/>
          </a:xfrm>
        </p:grpSpPr>
        <p:sp>
          <p:nvSpPr>
            <p:cNvPr id="18" name="Rounded Rectangle 17"/>
            <p:cNvSpPr/>
            <p:nvPr/>
          </p:nvSpPr>
          <p:spPr bwMode="auto">
            <a:xfrm>
              <a:off x="469656" y="3044973"/>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smtClean="0">
                  <a:solidFill>
                    <a:srgbClr val="304776"/>
                  </a:solidFill>
                  <a:latin typeface="Arial"/>
                  <a:cs typeface="Arial"/>
                </a:rPr>
                <a:t>Implementation</a:t>
              </a:r>
              <a:endParaRPr lang="en-US" sz="2200" b="1" spc="-50" dirty="0">
                <a:solidFill>
                  <a:srgbClr val="304776"/>
                </a:solidFill>
                <a:latin typeface="Arial"/>
                <a:cs typeface="Arial"/>
              </a:endParaRPr>
            </a:p>
          </p:txBody>
        </p:sp>
        <p:sp>
          <p:nvSpPr>
            <p:cNvPr id="19" name="Rounded Rectangle 18"/>
            <p:cNvSpPr/>
            <p:nvPr/>
          </p:nvSpPr>
          <p:spPr>
            <a:xfrm>
              <a:off x="536328" y="3559976"/>
              <a:ext cx="2450978" cy="125261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marL="285750" indent="-285750" fontAlgn="auto">
                <a:spcBef>
                  <a:spcPts val="0"/>
                </a:spcBef>
                <a:spcAft>
                  <a:spcPts val="0"/>
                </a:spcAft>
                <a:buFont typeface="Arial"/>
                <a:buChar char="•"/>
                <a:defRPr/>
              </a:pPr>
              <a:r>
                <a:rPr lang="en-US" sz="1600" dirty="0">
                  <a:solidFill>
                    <a:srgbClr val="4E4E4E"/>
                  </a:solidFill>
                  <a:latin typeface="+mj-lt"/>
                  <a:cs typeface="Arial"/>
                </a:rPr>
                <a:t>Contain a name and type</a:t>
              </a:r>
            </a:p>
            <a:p>
              <a:pPr marL="285750" indent="-285750" fontAlgn="auto">
                <a:spcBef>
                  <a:spcPts val="0"/>
                </a:spcBef>
                <a:spcAft>
                  <a:spcPts val="0"/>
                </a:spcAft>
                <a:buFont typeface="Arial"/>
                <a:buChar char="•"/>
                <a:defRPr/>
              </a:pPr>
              <a:r>
                <a:rPr lang="en-US" sz="1600" dirty="0">
                  <a:solidFill>
                    <a:srgbClr val="4E4E4E"/>
                  </a:solidFill>
                  <a:latin typeface="+mj-lt"/>
                  <a:cs typeface="Arial"/>
                </a:rPr>
                <a:t>Allows for an instance of an object to have unique characteristics</a:t>
              </a:r>
            </a:p>
            <a:p>
              <a:pPr marL="285750" indent="-285750" fontAlgn="auto">
                <a:spcBef>
                  <a:spcPts val="0"/>
                </a:spcBef>
                <a:spcAft>
                  <a:spcPts val="0"/>
                </a:spcAft>
                <a:buFont typeface="Arial"/>
                <a:buChar char="•"/>
                <a:defRPr/>
              </a:pPr>
              <a:r>
                <a:rPr lang="en-US" sz="1600" dirty="0">
                  <a:solidFill>
                    <a:srgbClr val="4E4E4E"/>
                  </a:solidFill>
                  <a:latin typeface="+mj-lt"/>
                  <a:cs typeface="Arial"/>
                </a:rPr>
                <a:t>Element Types should be limited to the values that can be programmed in XML (integer, string, date, etc.)</a:t>
              </a:r>
            </a:p>
          </p:txBody>
        </p:sp>
      </p:grpSp>
      <p:grpSp>
        <p:nvGrpSpPr>
          <p:cNvPr id="20" name="Group 1"/>
          <p:cNvGrpSpPr>
            <a:grpSpLocks/>
          </p:cNvGrpSpPr>
          <p:nvPr/>
        </p:nvGrpSpPr>
        <p:grpSpPr bwMode="auto">
          <a:xfrm>
            <a:off x="441961" y="1277382"/>
            <a:ext cx="3253740" cy="2273300"/>
            <a:chOff x="469656" y="3044974"/>
            <a:chExt cx="2598609" cy="1861238"/>
          </a:xfrm>
        </p:grpSpPr>
        <p:sp>
          <p:nvSpPr>
            <p:cNvPr id="27" name="Rounded Rectangle 26"/>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Definition</a:t>
              </a:r>
            </a:p>
          </p:txBody>
        </p:sp>
        <p:sp>
          <p:nvSpPr>
            <p:cNvPr id="28" name="Rounded Rectangle 27"/>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a:solidFill>
                    <a:srgbClr val="4E4E4E"/>
                  </a:solidFill>
                  <a:latin typeface="+mj-lt"/>
                  <a:cs typeface="Arial"/>
                </a:rPr>
                <a:t>A defining characteristic of an object that allows for instances of an object to be unique from one another</a:t>
              </a:r>
            </a:p>
          </p:txBody>
        </p:sp>
      </p:grpSp>
      <p:grpSp>
        <p:nvGrpSpPr>
          <p:cNvPr id="29" name="Group 1"/>
          <p:cNvGrpSpPr>
            <a:grpSpLocks/>
          </p:cNvGrpSpPr>
          <p:nvPr/>
        </p:nvGrpSpPr>
        <p:grpSpPr bwMode="auto">
          <a:xfrm>
            <a:off x="419659" y="3784601"/>
            <a:ext cx="3253740" cy="2095499"/>
            <a:chOff x="469656" y="3044974"/>
            <a:chExt cx="2598609" cy="1861238"/>
          </a:xfrm>
        </p:grpSpPr>
        <p:sp>
          <p:nvSpPr>
            <p:cNvPr id="30" name="Rounded Rectangle 29"/>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Representation</a:t>
              </a:r>
            </a:p>
          </p:txBody>
        </p:sp>
        <p:sp>
          <p:nvSpPr>
            <p:cNvPr id="31" name="Rounded Rectangle 30"/>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a:solidFill>
                    <a:srgbClr val="4E4E4E"/>
                  </a:solidFill>
                  <a:latin typeface="+mj-lt"/>
                  <a:cs typeface="Arial"/>
                </a:rPr>
                <a:t>Indicated by text inside the secondary part of the object container with the notation:</a:t>
              </a:r>
            </a:p>
            <a:p>
              <a:pPr algn="ctr" fontAlgn="auto">
                <a:spcBef>
                  <a:spcPts val="0"/>
                </a:spcBef>
                <a:spcAft>
                  <a:spcPts val="0"/>
                </a:spcAft>
                <a:defRPr/>
              </a:pPr>
              <a:r>
                <a:rPr lang="en-US" sz="1600" b="1" dirty="0" err="1" smtClean="0">
                  <a:solidFill>
                    <a:srgbClr val="4E4E4E"/>
                  </a:solidFill>
                  <a:latin typeface="+mj-lt"/>
                  <a:cs typeface="Arial"/>
                </a:rPr>
                <a:t>name:type</a:t>
              </a:r>
              <a:r>
                <a:rPr lang="en-US" sz="1600" b="1" dirty="0" smtClean="0">
                  <a:solidFill>
                    <a:srgbClr val="4E4E4E"/>
                  </a:solidFill>
                  <a:latin typeface="+mj-lt"/>
                  <a:cs typeface="Arial"/>
                </a:rPr>
                <a:t> = value</a:t>
              </a:r>
              <a:endParaRPr lang="en-US" sz="1600" b="1" dirty="0">
                <a:solidFill>
                  <a:srgbClr val="4E4E4E"/>
                </a:solidFill>
                <a:latin typeface="+mj-lt"/>
                <a:cs typeface="Arial"/>
              </a:endParaRPr>
            </a:p>
            <a:p>
              <a:pPr algn="ctr" fontAlgn="auto">
                <a:spcBef>
                  <a:spcPts val="0"/>
                </a:spcBef>
                <a:spcAft>
                  <a:spcPts val="0"/>
                </a:spcAft>
                <a:defRPr/>
              </a:pPr>
              <a:r>
                <a:rPr lang="en-US" sz="1600" dirty="0">
                  <a:solidFill>
                    <a:srgbClr val="4E4E4E"/>
                  </a:solidFill>
                  <a:latin typeface="+mj-lt"/>
                  <a:cs typeface="Arial"/>
                </a:rPr>
                <a:t>(optional)  </a:t>
              </a:r>
            </a:p>
          </p:txBody>
        </p:sp>
      </p:grpSp>
      <p:graphicFrame>
        <p:nvGraphicFramePr>
          <p:cNvPr id="32" name="Table 31"/>
          <p:cNvGraphicFramePr>
            <a:graphicFrameLocks noGrp="1"/>
          </p:cNvGraphicFramePr>
          <p:nvPr>
            <p:extLst>
              <p:ext uri="{D42A27DB-BD31-4B8C-83A1-F6EECF244321}">
                <p14:modId xmlns:p14="http://schemas.microsoft.com/office/powerpoint/2010/main" val="2380843780"/>
              </p:ext>
            </p:extLst>
          </p:nvPr>
        </p:nvGraphicFramePr>
        <p:xfrm>
          <a:off x="5269667" y="4231525"/>
          <a:ext cx="2382289" cy="894584"/>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Object</a:t>
                      </a:r>
                      <a:r>
                        <a:rPr lang="en-US" sz="1500" baseline="0" dirty="0" smtClean="0">
                          <a:latin typeface="+mj-lt"/>
                        </a:rPr>
                        <a:t>Name</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Element:</a:t>
                      </a:r>
                      <a:r>
                        <a:rPr lang="en-US" sz="1400" b="1" baseline="0" dirty="0" smtClean="0">
                          <a:latin typeface="+mj-lt"/>
                        </a:rPr>
                        <a:t> Type</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sp>
        <p:nvSpPr>
          <p:cNvPr id="33" name="Rectangle 32"/>
          <p:cNvSpPr/>
          <p:nvPr/>
        </p:nvSpPr>
        <p:spPr>
          <a:xfrm>
            <a:off x="5643033" y="4728631"/>
            <a:ext cx="1659467" cy="313267"/>
          </a:xfrm>
          <a:prstGeom prst="rect">
            <a:avLst/>
          </a:prstGeom>
          <a:noFill/>
          <a:ln w="381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4"/>
          <p:cNvGrpSpPr/>
          <p:nvPr/>
        </p:nvGrpSpPr>
        <p:grpSpPr>
          <a:xfrm>
            <a:off x="7407343" y="730894"/>
            <a:ext cx="1235427" cy="143483"/>
            <a:chOff x="3462929" y="4029126"/>
            <a:chExt cx="1696889" cy="197077"/>
          </a:xfrm>
        </p:grpSpPr>
        <p:cxnSp>
          <p:nvCxnSpPr>
            <p:cNvPr id="16" name="Straight Connector 15"/>
            <p:cNvCxnSpPr>
              <a:endCxn id="2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6713252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Elbow Connector 69"/>
          <p:cNvCxnSpPr>
            <a:stCxn id="68" idx="1"/>
          </p:cNvCxnSpPr>
          <p:nvPr/>
        </p:nvCxnSpPr>
        <p:spPr>
          <a:xfrm>
            <a:off x="8519741" y="2584267"/>
            <a:ext cx="249301" cy="1163429"/>
          </a:xfrm>
          <a:prstGeom prst="bentConnector2">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692456" y="5247091"/>
            <a:ext cx="553141" cy="0"/>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63" idx="1"/>
          </p:cNvCxnSpPr>
          <p:nvPr/>
        </p:nvCxnSpPr>
        <p:spPr>
          <a:xfrm>
            <a:off x="6245598" y="3285503"/>
            <a:ext cx="0" cy="1905611"/>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Elbow Connector 53"/>
          <p:cNvCxnSpPr/>
          <p:nvPr/>
        </p:nvCxnSpPr>
        <p:spPr>
          <a:xfrm rot="5400000" flipH="1" flipV="1">
            <a:off x="4225679" y="4667033"/>
            <a:ext cx="567395" cy="0"/>
          </a:xfrm>
          <a:prstGeom prst="bentConnector3">
            <a:avLst>
              <a:gd name="adj1" fmla="val 50000"/>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latin typeface="Arial" charset="0"/>
                <a:cs typeface="Arial" charset="0"/>
              </a:rPr>
              <a:t>Example: </a:t>
            </a:r>
            <a:r>
              <a:rPr lang="en-US" b="0" dirty="0">
                <a:latin typeface="Arial" charset="0"/>
                <a:cs typeface="Arial" charset="0"/>
              </a:rPr>
              <a:t>Objects &amp; Elements</a:t>
            </a:r>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48</a:t>
            </a:fld>
            <a:endParaRPr lang="en-US" dirty="0"/>
          </a:p>
        </p:txBody>
      </p:sp>
      <p:cxnSp>
        <p:nvCxnSpPr>
          <p:cNvPr id="5" name="Straight Arrow Connector 4"/>
          <p:cNvCxnSpPr>
            <a:stCxn id="12" idx="1"/>
            <a:endCxn id="10" idx="3"/>
          </p:cNvCxnSpPr>
          <p:nvPr/>
        </p:nvCxnSpPr>
        <p:spPr>
          <a:xfrm flipH="1" flipV="1">
            <a:off x="2630847" y="3922465"/>
            <a:ext cx="488189" cy="7124"/>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2181313177"/>
              </p:ext>
            </p:extLst>
          </p:nvPr>
        </p:nvGraphicFramePr>
        <p:xfrm>
          <a:off x="248558" y="3468720"/>
          <a:ext cx="2382289" cy="907490"/>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PersonName</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PersonGivenName : string</a:t>
                      </a:r>
                    </a:p>
                    <a:p>
                      <a:pPr algn="ctr"/>
                      <a:r>
                        <a:rPr lang="en-US" sz="1400" b="1" dirty="0" smtClean="0">
                          <a:latin typeface="+mj-lt"/>
                        </a:rPr>
                        <a:t>PersonLastName</a:t>
                      </a:r>
                      <a:r>
                        <a:rPr lang="en-US" sz="1400" b="1" baseline="0" dirty="0" smtClean="0">
                          <a:latin typeface="+mj-lt"/>
                        </a:rPr>
                        <a:t> : string</a:t>
                      </a:r>
                      <a:r>
                        <a:rPr lang="en-US" sz="1400" b="1" dirty="0" smtClean="0">
                          <a:latin typeface="+mj-lt"/>
                        </a:rPr>
                        <a:t> </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561520428"/>
              </p:ext>
            </p:extLst>
          </p:nvPr>
        </p:nvGraphicFramePr>
        <p:xfrm>
          <a:off x="3119036" y="3475844"/>
          <a:ext cx="2780681" cy="907490"/>
        </p:xfrm>
        <a:graphic>
          <a:graphicData uri="http://schemas.openxmlformats.org/drawingml/2006/table">
            <a:tbl>
              <a:tblPr firstRow="1" bandRow="1">
                <a:tableStyleId>{8FD4443E-F989-4FC4-A0C8-D5A2AF1F390B}</a:tableStyleId>
              </a:tblPr>
              <a:tblGrid>
                <a:gridCol w="2780681"/>
              </a:tblGrid>
              <a:tr h="403975">
                <a:tc>
                  <a:txBody>
                    <a:bodyPr/>
                    <a:lstStyle/>
                    <a:p>
                      <a:pPr algn="ctr"/>
                      <a:r>
                        <a:rPr lang="en-US" sz="1500" dirty="0" smtClean="0">
                          <a:latin typeface="+mj-lt"/>
                        </a:rPr>
                        <a:t>Person</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PersonAge : int</a:t>
                      </a:r>
                    </a:p>
                    <a:p>
                      <a:pPr algn="ctr"/>
                      <a:r>
                        <a:rPr lang="en-US" sz="1400" b="1" dirty="0" smtClean="0">
                          <a:latin typeface="+mj-lt"/>
                        </a:rPr>
                        <a:t>PersonSSN</a:t>
                      </a:r>
                      <a:r>
                        <a:rPr lang="en-US" sz="1400" b="1" baseline="0" dirty="0" smtClean="0">
                          <a:latin typeface="+mj-lt"/>
                        </a:rPr>
                        <a:t> : string</a:t>
                      </a:r>
                      <a:r>
                        <a:rPr lang="en-US" sz="1400" b="1" dirty="0" smtClean="0">
                          <a:latin typeface="+mj-lt"/>
                        </a:rPr>
                        <a:t> </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136326083"/>
              </p:ext>
            </p:extLst>
          </p:nvPr>
        </p:nvGraphicFramePr>
        <p:xfrm>
          <a:off x="681332" y="2319674"/>
          <a:ext cx="2068479" cy="894363"/>
        </p:xfrm>
        <a:graphic>
          <a:graphicData uri="http://schemas.openxmlformats.org/drawingml/2006/table">
            <a:tbl>
              <a:tblPr firstRow="1" bandRow="1">
                <a:tableStyleId>{8FD4443E-F989-4FC4-A0C8-D5A2AF1F390B}</a:tableStyleId>
              </a:tblPr>
              <a:tblGrid>
                <a:gridCol w="2068479"/>
              </a:tblGrid>
              <a:tr h="403754">
                <a:tc>
                  <a:txBody>
                    <a:bodyPr/>
                    <a:lstStyle/>
                    <a:p>
                      <a:pPr algn="ctr"/>
                      <a:r>
                        <a:rPr lang="en-US" sz="1500" dirty="0" smtClean="0">
                          <a:latin typeface="+mj-lt"/>
                        </a:rPr>
                        <a:t>TSAOfficer</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BadgeNumber : </a:t>
                      </a:r>
                      <a:r>
                        <a:rPr lang="en-US" sz="1400" b="1" dirty="0" err="1" smtClean="0">
                          <a:latin typeface="+mj-lt"/>
                        </a:rPr>
                        <a:t>int</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093716622"/>
              </p:ext>
            </p:extLst>
          </p:nvPr>
        </p:nvGraphicFramePr>
        <p:xfrm>
          <a:off x="5865846" y="2187385"/>
          <a:ext cx="2382289" cy="894584"/>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err="1" smtClean="0">
                          <a:latin typeface="+mj-lt"/>
                        </a:rPr>
                        <a:t>TravelHistory</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err="1" smtClean="0">
                          <a:latin typeface="+mj-lt"/>
                        </a:rPr>
                        <a:t>HistoryID</a:t>
                      </a:r>
                      <a:r>
                        <a:rPr lang="en-US" sz="1400" b="1" dirty="0" smtClean="0">
                          <a:latin typeface="+mj-lt"/>
                        </a:rPr>
                        <a:t>:</a:t>
                      </a:r>
                      <a:r>
                        <a:rPr lang="en-US" sz="1400" b="1" baseline="0" dirty="0" smtClean="0">
                          <a:latin typeface="+mj-lt"/>
                        </a:rPr>
                        <a:t> </a:t>
                      </a:r>
                      <a:r>
                        <a:rPr lang="en-US" sz="1400" b="1" baseline="0" dirty="0" err="1" smtClean="0">
                          <a:latin typeface="+mj-lt"/>
                        </a:rPr>
                        <a:t>int</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589598477"/>
              </p:ext>
            </p:extLst>
          </p:nvPr>
        </p:nvGraphicFramePr>
        <p:xfrm>
          <a:off x="511794" y="4743821"/>
          <a:ext cx="1739830" cy="894584"/>
        </p:xfrm>
        <a:graphic>
          <a:graphicData uri="http://schemas.openxmlformats.org/drawingml/2006/table">
            <a:tbl>
              <a:tblPr firstRow="1" bandRow="1">
                <a:tableStyleId>{8FD4443E-F989-4FC4-A0C8-D5A2AF1F390B}</a:tableStyleId>
              </a:tblPr>
              <a:tblGrid>
                <a:gridCol w="1739830"/>
              </a:tblGrid>
              <a:tr h="403975">
                <a:tc>
                  <a:txBody>
                    <a:bodyPr/>
                    <a:lstStyle/>
                    <a:p>
                      <a:pPr algn="ctr"/>
                      <a:r>
                        <a:rPr lang="en-US" sz="1500" dirty="0" smtClean="0">
                          <a:latin typeface="+mj-lt"/>
                        </a:rPr>
                        <a:t>Traveler</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TravelerID : </a:t>
                      </a:r>
                      <a:r>
                        <a:rPr lang="en-US" sz="1400" b="1" dirty="0" err="1" smtClean="0">
                          <a:latin typeface="+mj-lt"/>
                        </a:rPr>
                        <a:t>int</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647252114"/>
              </p:ext>
            </p:extLst>
          </p:nvPr>
        </p:nvGraphicFramePr>
        <p:xfrm>
          <a:off x="7113655" y="3562839"/>
          <a:ext cx="1797277" cy="894584"/>
        </p:xfrm>
        <a:graphic>
          <a:graphicData uri="http://schemas.openxmlformats.org/drawingml/2006/table">
            <a:tbl>
              <a:tblPr firstRow="1" bandRow="1">
                <a:tableStyleId>{8FD4443E-F989-4FC4-A0C8-D5A2AF1F390B}</a:tableStyleId>
              </a:tblPr>
              <a:tblGrid>
                <a:gridCol w="1797277"/>
              </a:tblGrid>
              <a:tr h="403975">
                <a:tc>
                  <a:txBody>
                    <a:bodyPr/>
                    <a:lstStyle/>
                    <a:p>
                      <a:pPr algn="ctr"/>
                      <a:r>
                        <a:rPr lang="en-US" sz="1500" dirty="0" err="1" smtClean="0">
                          <a:latin typeface="+mj-lt"/>
                        </a:rPr>
                        <a:t>IncidentActivity</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sp>
        <p:nvSpPr>
          <p:cNvPr id="21" name="Flowchart: Decision 20"/>
          <p:cNvSpPr/>
          <p:nvPr/>
        </p:nvSpPr>
        <p:spPr>
          <a:xfrm rot="10800000">
            <a:off x="5484943" y="5201371"/>
            <a:ext cx="207513" cy="91440"/>
          </a:xfrm>
          <a:prstGeom prst="flowChartDecision">
            <a:avLst/>
          </a:prstGeom>
          <a:noFill/>
          <a:ln w="127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Isosceles Triangle 23"/>
          <p:cNvSpPr/>
          <p:nvPr/>
        </p:nvSpPr>
        <p:spPr>
          <a:xfrm rot="10800000">
            <a:off x="3372074" y="3294531"/>
            <a:ext cx="182880" cy="182880"/>
          </a:xfrm>
          <a:prstGeom prst="triangle">
            <a:avLst/>
          </a:prstGeom>
          <a:noFill/>
          <a:ln w="127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27" name="Table 26"/>
          <p:cNvGraphicFramePr>
            <a:graphicFrameLocks noGrp="1"/>
          </p:cNvGraphicFramePr>
          <p:nvPr>
            <p:extLst>
              <p:ext uri="{D42A27DB-BD31-4B8C-83A1-F6EECF244321}">
                <p14:modId xmlns:p14="http://schemas.microsoft.com/office/powerpoint/2010/main" val="3354518626"/>
              </p:ext>
            </p:extLst>
          </p:nvPr>
        </p:nvGraphicFramePr>
        <p:xfrm>
          <a:off x="6102330" y="4870456"/>
          <a:ext cx="2382289" cy="907490"/>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err="1" smtClean="0">
                          <a:latin typeface="+mj-lt"/>
                        </a:rPr>
                        <a:t>ReportDateTime</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err="1" smtClean="0">
                          <a:latin typeface="+mj-lt"/>
                        </a:rPr>
                        <a:t>ReportDate</a:t>
                      </a:r>
                      <a:r>
                        <a:rPr lang="en-US" sz="1400" b="1" dirty="0" smtClean="0">
                          <a:latin typeface="+mj-lt"/>
                        </a:rPr>
                        <a:t>: date</a:t>
                      </a:r>
                    </a:p>
                    <a:p>
                      <a:pPr algn="ctr"/>
                      <a:r>
                        <a:rPr lang="en-US" sz="1400" b="1" dirty="0" err="1" smtClean="0">
                          <a:latin typeface="+mj-lt"/>
                        </a:rPr>
                        <a:t>ReportTime</a:t>
                      </a:r>
                      <a:r>
                        <a:rPr lang="en-US" sz="1400" b="1" dirty="0" smtClean="0">
                          <a:latin typeface="+mj-lt"/>
                        </a:rPr>
                        <a:t>: time</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2217226273"/>
              </p:ext>
            </p:extLst>
          </p:nvPr>
        </p:nvGraphicFramePr>
        <p:xfrm>
          <a:off x="3409863" y="4950730"/>
          <a:ext cx="2079951" cy="796005"/>
        </p:xfrm>
        <a:graphic>
          <a:graphicData uri="http://schemas.openxmlformats.org/drawingml/2006/table">
            <a:tbl>
              <a:tblPr firstRow="1" bandRow="1">
                <a:tableStyleId>{8FD4443E-F989-4FC4-A0C8-D5A2AF1F390B}</a:tableStyleId>
              </a:tblPr>
              <a:tblGrid>
                <a:gridCol w="2079951"/>
              </a:tblGrid>
              <a:tr h="0">
                <a:tc>
                  <a:txBody>
                    <a:bodyPr/>
                    <a:lstStyle/>
                    <a:p>
                      <a:pPr algn="ctr"/>
                      <a:r>
                        <a:rPr lang="en-US" sz="1500" dirty="0" err="1" smtClean="0">
                          <a:latin typeface="+mj-lt"/>
                        </a:rPr>
                        <a:t>PersonQuery</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err="1" smtClean="0">
                          <a:latin typeface="+mj-lt"/>
                        </a:rPr>
                        <a:t>PersonQueryID</a:t>
                      </a:r>
                      <a:r>
                        <a:rPr lang="en-US" sz="1400" b="1" dirty="0" smtClean="0">
                          <a:latin typeface="+mj-lt"/>
                        </a:rPr>
                        <a:t>: </a:t>
                      </a:r>
                      <a:r>
                        <a:rPr lang="en-US" sz="1400" b="1" dirty="0" err="1" smtClean="0">
                          <a:latin typeface="+mj-lt"/>
                        </a:rPr>
                        <a:t>int</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sp>
        <p:nvSpPr>
          <p:cNvPr id="29" name="Rectangle 28"/>
          <p:cNvSpPr/>
          <p:nvPr/>
        </p:nvSpPr>
        <p:spPr>
          <a:xfrm>
            <a:off x="367522" y="1158639"/>
            <a:ext cx="8428902" cy="830997"/>
          </a:xfrm>
          <a:prstGeom prst="rect">
            <a:avLst/>
          </a:prstGeom>
        </p:spPr>
        <p:txBody>
          <a:bodyPr wrap="square">
            <a:spAutoFit/>
          </a:bodyPr>
          <a:lstStyle/>
          <a:p>
            <a:pPr lvl="0">
              <a:spcBef>
                <a:spcPct val="50000"/>
              </a:spcBef>
            </a:pPr>
            <a:r>
              <a:rPr lang="en-US" sz="1600" dirty="0">
                <a:solidFill>
                  <a:srgbClr val="4E4E4E"/>
                </a:solidFill>
              </a:rPr>
              <a:t>We have just discussed the characteristics of an object and its elements. Let us identify the name of the objects and their elements in the following UML diagram. For the benefit of the learner, the name of the objects and their elements are marked with different colors.</a:t>
            </a:r>
          </a:p>
        </p:txBody>
      </p:sp>
      <p:cxnSp>
        <p:nvCxnSpPr>
          <p:cNvPr id="33" name="Elbow Connector 32"/>
          <p:cNvCxnSpPr>
            <a:stCxn id="24" idx="3"/>
          </p:cNvCxnSpPr>
          <p:nvPr/>
        </p:nvCxnSpPr>
        <p:spPr>
          <a:xfrm rot="16200000" flipV="1">
            <a:off x="2842825" y="2673842"/>
            <a:ext cx="527676" cy="713702"/>
          </a:xfrm>
          <a:prstGeom prst="bentConnector2">
            <a:avLst/>
          </a:prstGeom>
          <a:ln w="38100">
            <a:solidFill>
              <a:schemeClr val="tx1">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37" name="Isosceles Triangle 36"/>
          <p:cNvSpPr/>
          <p:nvPr/>
        </p:nvSpPr>
        <p:spPr>
          <a:xfrm>
            <a:off x="3106663" y="4398531"/>
            <a:ext cx="182880" cy="182880"/>
          </a:xfrm>
          <a:prstGeom prst="triangle">
            <a:avLst/>
          </a:prstGeom>
          <a:noFill/>
          <a:ln w="127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8" name="Elbow Connector 37"/>
          <p:cNvCxnSpPr>
            <a:stCxn id="37" idx="3"/>
            <a:endCxn id="15" idx="3"/>
          </p:cNvCxnSpPr>
          <p:nvPr/>
        </p:nvCxnSpPr>
        <p:spPr>
          <a:xfrm rot="5400000">
            <a:off x="2420013" y="4413023"/>
            <a:ext cx="609702" cy="946479"/>
          </a:xfrm>
          <a:prstGeom prst="bentConnector2">
            <a:avLst/>
          </a:prstGeom>
          <a:ln w="38100">
            <a:solidFill>
              <a:schemeClr val="tx1">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63" name="Flowchart: Decision 62"/>
          <p:cNvSpPr/>
          <p:nvPr/>
        </p:nvSpPr>
        <p:spPr>
          <a:xfrm rot="16200000">
            <a:off x="6141841" y="3136026"/>
            <a:ext cx="207513" cy="91440"/>
          </a:xfrm>
          <a:prstGeom prst="flowChartDecision">
            <a:avLst/>
          </a:prstGeom>
          <a:noFill/>
          <a:ln w="127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lowchart: Decision 67"/>
          <p:cNvSpPr/>
          <p:nvPr/>
        </p:nvSpPr>
        <p:spPr>
          <a:xfrm rot="10800000">
            <a:off x="8312228" y="2538547"/>
            <a:ext cx="207513" cy="91440"/>
          </a:xfrm>
          <a:prstGeom prst="flowChartDecision">
            <a:avLst/>
          </a:prstGeom>
          <a:noFill/>
          <a:ln w="127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Rectangle 72"/>
          <p:cNvSpPr/>
          <p:nvPr/>
        </p:nvSpPr>
        <p:spPr>
          <a:xfrm>
            <a:off x="2598920" y="3992841"/>
            <a:ext cx="270251" cy="276999"/>
          </a:xfrm>
          <a:prstGeom prst="rect">
            <a:avLst/>
          </a:prstGeom>
        </p:spPr>
        <p:txBody>
          <a:bodyPr wrap="none">
            <a:spAutoFit/>
          </a:bodyPr>
          <a:lstStyle/>
          <a:p>
            <a:r>
              <a:rPr lang="en-US" sz="1200" b="1" dirty="0" err="1">
                <a:solidFill>
                  <a:srgbClr val="686868"/>
                </a:solidFill>
                <a:latin typeface="Arial"/>
                <a:cs typeface="Arial"/>
              </a:rPr>
              <a:t>1</a:t>
            </a:r>
          </a:p>
        </p:txBody>
      </p:sp>
      <p:sp>
        <p:nvSpPr>
          <p:cNvPr id="74" name="Rectangle 73"/>
          <p:cNvSpPr/>
          <p:nvPr/>
        </p:nvSpPr>
        <p:spPr>
          <a:xfrm>
            <a:off x="4509376" y="4696723"/>
            <a:ext cx="415649" cy="276999"/>
          </a:xfrm>
          <a:prstGeom prst="rect">
            <a:avLst/>
          </a:prstGeom>
        </p:spPr>
        <p:txBody>
          <a:bodyPr wrap="none">
            <a:spAutoFit/>
          </a:bodyPr>
          <a:lstStyle/>
          <a:p>
            <a:r>
              <a:rPr lang="en-US" sz="1200" b="1" dirty="0" err="1">
                <a:solidFill>
                  <a:srgbClr val="686868"/>
                </a:solidFill>
                <a:latin typeface="Arial"/>
                <a:cs typeface="Arial"/>
              </a:rPr>
              <a:t>0..*</a:t>
            </a:r>
          </a:p>
        </p:txBody>
      </p:sp>
      <p:sp>
        <p:nvSpPr>
          <p:cNvPr id="75" name="Rectangle 74"/>
          <p:cNvSpPr/>
          <p:nvPr/>
        </p:nvSpPr>
        <p:spPr>
          <a:xfrm>
            <a:off x="11959441" y="2246844"/>
            <a:ext cx="415649" cy="276999"/>
          </a:xfrm>
          <a:prstGeom prst="rect">
            <a:avLst/>
          </a:prstGeom>
        </p:spPr>
        <p:txBody>
          <a:bodyPr wrap="none">
            <a:spAutoFit/>
          </a:bodyPr>
          <a:lstStyle/>
          <a:p>
            <a:r>
              <a:rPr lang="en-US" sz="1200" b="1" dirty="0" err="1">
                <a:solidFill>
                  <a:srgbClr val="686868"/>
                </a:solidFill>
                <a:latin typeface="Arial"/>
                <a:cs typeface="Arial"/>
              </a:rPr>
              <a:t>1..*</a:t>
            </a:r>
          </a:p>
        </p:txBody>
      </p:sp>
      <p:sp>
        <p:nvSpPr>
          <p:cNvPr id="76" name="Rectangle 75"/>
          <p:cNvSpPr/>
          <p:nvPr/>
        </p:nvSpPr>
        <p:spPr>
          <a:xfrm>
            <a:off x="2861682" y="3609197"/>
            <a:ext cx="270251" cy="276999"/>
          </a:xfrm>
          <a:prstGeom prst="rect">
            <a:avLst/>
          </a:prstGeom>
        </p:spPr>
        <p:txBody>
          <a:bodyPr wrap="none">
            <a:spAutoFit/>
          </a:bodyPr>
          <a:lstStyle/>
          <a:p>
            <a:r>
              <a:rPr lang="en-US" sz="1200" b="1" dirty="0" err="1">
                <a:solidFill>
                  <a:srgbClr val="686868"/>
                </a:solidFill>
                <a:latin typeface="Arial"/>
                <a:cs typeface="Arial"/>
              </a:rPr>
              <a:t>1</a:t>
            </a:r>
          </a:p>
        </p:txBody>
      </p:sp>
      <p:sp>
        <p:nvSpPr>
          <p:cNvPr id="77" name="Rectangle 76"/>
          <p:cNvSpPr/>
          <p:nvPr/>
        </p:nvSpPr>
        <p:spPr>
          <a:xfrm>
            <a:off x="4188601" y="4370873"/>
            <a:ext cx="270251" cy="276999"/>
          </a:xfrm>
          <a:prstGeom prst="rect">
            <a:avLst/>
          </a:prstGeom>
        </p:spPr>
        <p:txBody>
          <a:bodyPr wrap="none">
            <a:spAutoFit/>
          </a:bodyPr>
          <a:lstStyle/>
          <a:p>
            <a:r>
              <a:rPr lang="en-US" sz="1200" b="1" dirty="0" err="1">
                <a:solidFill>
                  <a:srgbClr val="686868"/>
                </a:solidFill>
                <a:latin typeface="Arial"/>
                <a:cs typeface="Arial"/>
              </a:rPr>
              <a:t>1</a:t>
            </a:r>
          </a:p>
        </p:txBody>
      </p:sp>
      <p:cxnSp>
        <p:nvCxnSpPr>
          <p:cNvPr id="78" name="Elbow Connector 77"/>
          <p:cNvCxnSpPr>
            <a:stCxn id="14" idx="1"/>
            <a:endCxn id="12" idx="0"/>
          </p:cNvCxnSpPr>
          <p:nvPr/>
        </p:nvCxnSpPr>
        <p:spPr>
          <a:xfrm rot="10800000" flipV="1">
            <a:off x="4509376" y="2634676"/>
            <a:ext cx="1356470" cy="841167"/>
          </a:xfrm>
          <a:prstGeom prst="bentConnector2">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5465963" y="2631314"/>
            <a:ext cx="415649" cy="276999"/>
          </a:xfrm>
          <a:prstGeom prst="rect">
            <a:avLst/>
          </a:prstGeom>
        </p:spPr>
        <p:txBody>
          <a:bodyPr wrap="none">
            <a:spAutoFit/>
          </a:bodyPr>
          <a:lstStyle/>
          <a:p>
            <a:r>
              <a:rPr lang="en-US" sz="1200" b="1" dirty="0" err="1">
                <a:solidFill>
                  <a:srgbClr val="686868"/>
                </a:solidFill>
                <a:latin typeface="Arial"/>
                <a:cs typeface="Arial"/>
              </a:rPr>
              <a:t>0..*</a:t>
            </a:r>
          </a:p>
        </p:txBody>
      </p:sp>
      <p:sp>
        <p:nvSpPr>
          <p:cNvPr id="82" name="Rectangle 81"/>
          <p:cNvSpPr/>
          <p:nvPr/>
        </p:nvSpPr>
        <p:spPr>
          <a:xfrm>
            <a:off x="4168286" y="3156031"/>
            <a:ext cx="270251" cy="276999"/>
          </a:xfrm>
          <a:prstGeom prst="rect">
            <a:avLst/>
          </a:prstGeom>
        </p:spPr>
        <p:txBody>
          <a:bodyPr wrap="none">
            <a:spAutoFit/>
          </a:bodyPr>
          <a:lstStyle/>
          <a:p>
            <a:r>
              <a:rPr lang="en-US" sz="1200" b="1" dirty="0" err="1">
                <a:solidFill>
                  <a:srgbClr val="686868"/>
                </a:solidFill>
                <a:latin typeface="Arial"/>
                <a:cs typeface="Arial"/>
              </a:rPr>
              <a:t>1</a:t>
            </a:r>
          </a:p>
        </p:txBody>
      </p:sp>
      <p:sp>
        <p:nvSpPr>
          <p:cNvPr id="84" name="Rectangle 83"/>
          <p:cNvSpPr/>
          <p:nvPr/>
        </p:nvSpPr>
        <p:spPr>
          <a:xfrm>
            <a:off x="8319552" y="2246844"/>
            <a:ext cx="415649" cy="276999"/>
          </a:xfrm>
          <a:prstGeom prst="rect">
            <a:avLst/>
          </a:prstGeom>
        </p:spPr>
        <p:txBody>
          <a:bodyPr wrap="none">
            <a:spAutoFit/>
          </a:bodyPr>
          <a:lstStyle/>
          <a:p>
            <a:r>
              <a:rPr lang="en-US" sz="1200" b="1" dirty="0" err="1">
                <a:solidFill>
                  <a:srgbClr val="686868"/>
                </a:solidFill>
                <a:latin typeface="Arial"/>
                <a:cs typeface="Arial"/>
              </a:rPr>
              <a:t>0..*</a:t>
            </a:r>
          </a:p>
        </p:txBody>
      </p:sp>
      <p:sp>
        <p:nvSpPr>
          <p:cNvPr id="85" name="Rectangle 84"/>
          <p:cNvSpPr/>
          <p:nvPr/>
        </p:nvSpPr>
        <p:spPr>
          <a:xfrm>
            <a:off x="8296462" y="3294531"/>
            <a:ext cx="415649" cy="276999"/>
          </a:xfrm>
          <a:prstGeom prst="rect">
            <a:avLst/>
          </a:prstGeom>
        </p:spPr>
        <p:txBody>
          <a:bodyPr wrap="none">
            <a:spAutoFit/>
          </a:bodyPr>
          <a:lstStyle/>
          <a:p>
            <a:r>
              <a:rPr lang="en-US" sz="1200" b="1" dirty="0" err="1">
                <a:solidFill>
                  <a:srgbClr val="686868"/>
                </a:solidFill>
                <a:latin typeface="Arial"/>
                <a:cs typeface="Arial"/>
              </a:rPr>
              <a:t>0..*</a:t>
            </a:r>
          </a:p>
        </p:txBody>
      </p:sp>
      <p:sp>
        <p:nvSpPr>
          <p:cNvPr id="86" name="Rectangle 85"/>
          <p:cNvSpPr/>
          <p:nvPr/>
        </p:nvSpPr>
        <p:spPr>
          <a:xfrm>
            <a:off x="5463907" y="4924372"/>
            <a:ext cx="270251" cy="276999"/>
          </a:xfrm>
          <a:prstGeom prst="rect">
            <a:avLst/>
          </a:prstGeom>
        </p:spPr>
        <p:txBody>
          <a:bodyPr wrap="none">
            <a:spAutoFit/>
          </a:bodyPr>
          <a:lstStyle/>
          <a:p>
            <a:r>
              <a:rPr lang="en-US" sz="1200" b="1" dirty="0" err="1">
                <a:solidFill>
                  <a:srgbClr val="686868"/>
                </a:solidFill>
                <a:latin typeface="Arial"/>
                <a:cs typeface="Arial"/>
              </a:rPr>
              <a:t>1</a:t>
            </a:r>
          </a:p>
        </p:txBody>
      </p:sp>
      <p:sp>
        <p:nvSpPr>
          <p:cNvPr id="87" name="Rectangle 86"/>
          <p:cNvSpPr/>
          <p:nvPr/>
        </p:nvSpPr>
        <p:spPr>
          <a:xfrm>
            <a:off x="5833900" y="5292812"/>
            <a:ext cx="270251" cy="276999"/>
          </a:xfrm>
          <a:prstGeom prst="rect">
            <a:avLst/>
          </a:prstGeom>
        </p:spPr>
        <p:txBody>
          <a:bodyPr wrap="none">
            <a:spAutoFit/>
          </a:bodyPr>
          <a:lstStyle/>
          <a:p>
            <a:r>
              <a:rPr lang="en-US" sz="1200" b="1" dirty="0" err="1">
                <a:solidFill>
                  <a:srgbClr val="686868"/>
                </a:solidFill>
                <a:latin typeface="Arial"/>
                <a:cs typeface="Arial"/>
              </a:rPr>
              <a:t>1</a:t>
            </a:r>
          </a:p>
        </p:txBody>
      </p:sp>
      <p:sp>
        <p:nvSpPr>
          <p:cNvPr id="88" name="Rectangle 87"/>
          <p:cNvSpPr/>
          <p:nvPr/>
        </p:nvSpPr>
        <p:spPr>
          <a:xfrm>
            <a:off x="6292308" y="3156324"/>
            <a:ext cx="270251" cy="276999"/>
          </a:xfrm>
          <a:prstGeom prst="rect">
            <a:avLst/>
          </a:prstGeom>
        </p:spPr>
        <p:txBody>
          <a:bodyPr wrap="none">
            <a:spAutoFit/>
          </a:bodyPr>
          <a:lstStyle/>
          <a:p>
            <a:r>
              <a:rPr lang="en-US" sz="1200" b="1" dirty="0" err="1">
                <a:solidFill>
                  <a:srgbClr val="686868"/>
                </a:solidFill>
                <a:latin typeface="Arial"/>
                <a:cs typeface="Arial"/>
              </a:rPr>
              <a:t>1</a:t>
            </a:r>
          </a:p>
        </p:txBody>
      </p:sp>
      <p:sp>
        <p:nvSpPr>
          <p:cNvPr id="89" name="Rectangle 88"/>
          <p:cNvSpPr/>
          <p:nvPr/>
        </p:nvSpPr>
        <p:spPr>
          <a:xfrm>
            <a:off x="5971224" y="4557117"/>
            <a:ext cx="270251" cy="276999"/>
          </a:xfrm>
          <a:prstGeom prst="rect">
            <a:avLst/>
          </a:prstGeom>
        </p:spPr>
        <p:txBody>
          <a:bodyPr wrap="none">
            <a:spAutoFit/>
          </a:bodyPr>
          <a:lstStyle/>
          <a:p>
            <a:r>
              <a:rPr lang="en-US" sz="1200" b="1" dirty="0" err="1">
                <a:solidFill>
                  <a:srgbClr val="686868"/>
                </a:solidFill>
                <a:latin typeface="Arial"/>
                <a:cs typeface="Arial"/>
              </a:rPr>
              <a:t>1</a:t>
            </a:r>
          </a:p>
        </p:txBody>
      </p:sp>
      <p:grpSp>
        <p:nvGrpSpPr>
          <p:cNvPr id="46" name="Group 45"/>
          <p:cNvGrpSpPr/>
          <p:nvPr/>
        </p:nvGrpSpPr>
        <p:grpSpPr>
          <a:xfrm>
            <a:off x="7407343" y="730894"/>
            <a:ext cx="1235427" cy="143483"/>
            <a:chOff x="3462929" y="4029126"/>
            <a:chExt cx="1696889" cy="197077"/>
          </a:xfrm>
        </p:grpSpPr>
        <p:cxnSp>
          <p:nvCxnSpPr>
            <p:cNvPr id="47" name="Straight Connector 46"/>
            <p:cNvCxnSpPr>
              <a:endCxn id="5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40429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1"/>
          <p:cNvGrpSpPr>
            <a:grpSpLocks/>
          </p:cNvGrpSpPr>
          <p:nvPr/>
        </p:nvGrpSpPr>
        <p:grpSpPr bwMode="auto">
          <a:xfrm>
            <a:off x="4150360" y="1134360"/>
            <a:ext cx="4472528" cy="2616200"/>
            <a:chOff x="469656" y="3044973"/>
            <a:chExt cx="2598609" cy="1861238"/>
          </a:xfrm>
        </p:grpSpPr>
        <p:sp>
          <p:nvSpPr>
            <p:cNvPr id="29" name="Rounded Rectangle 28"/>
            <p:cNvSpPr/>
            <p:nvPr/>
          </p:nvSpPr>
          <p:spPr bwMode="auto">
            <a:xfrm>
              <a:off x="469656" y="3044973"/>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Arial"/>
                  <a:cs typeface="Arial"/>
                </a:rPr>
                <a:t>Implementation</a:t>
              </a:r>
            </a:p>
          </p:txBody>
        </p:sp>
        <p:sp>
          <p:nvSpPr>
            <p:cNvPr id="30" name="Rounded Rectangle 29"/>
            <p:cNvSpPr/>
            <p:nvPr/>
          </p:nvSpPr>
          <p:spPr>
            <a:xfrm>
              <a:off x="536328" y="3559976"/>
              <a:ext cx="2450978" cy="125261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marL="285750" indent="-285750" fontAlgn="auto">
                <a:spcBef>
                  <a:spcPts val="0"/>
                </a:spcBef>
                <a:spcAft>
                  <a:spcPts val="0"/>
                </a:spcAft>
                <a:buFont typeface="Arial"/>
                <a:buChar char="•"/>
                <a:defRPr/>
              </a:pPr>
              <a:r>
                <a:rPr lang="en-US" sz="1600" dirty="0">
                  <a:solidFill>
                    <a:srgbClr val="4E4E4E"/>
                  </a:solidFill>
                  <a:latin typeface="+mj-lt"/>
                  <a:cs typeface="Arial"/>
                </a:rPr>
                <a:t>Many different types of associations exist to relate one object to another</a:t>
              </a:r>
            </a:p>
            <a:p>
              <a:pPr marL="285750" indent="-285750" fontAlgn="auto">
                <a:spcBef>
                  <a:spcPts val="0"/>
                </a:spcBef>
                <a:spcAft>
                  <a:spcPts val="0"/>
                </a:spcAft>
                <a:buFont typeface="Arial"/>
                <a:buChar char="•"/>
                <a:defRPr/>
              </a:pPr>
              <a:r>
                <a:rPr lang="en-US" sz="1600" dirty="0">
                  <a:solidFill>
                    <a:srgbClr val="4E4E4E"/>
                  </a:solidFill>
                  <a:latin typeface="+mj-lt"/>
                  <a:cs typeface="Arial"/>
                </a:rPr>
                <a:t>Associations use types of directional arrows to represent the role of each object to the other (relates to, contains a, has </a:t>
              </a:r>
              <a:r>
                <a:rPr lang="en-US" sz="1600" dirty="0" smtClean="0">
                  <a:solidFill>
                    <a:srgbClr val="4E4E4E"/>
                  </a:solidFill>
                  <a:latin typeface="+mj-lt"/>
                  <a:cs typeface="Arial"/>
                </a:rPr>
                <a:t>a)</a:t>
              </a:r>
              <a:endParaRPr lang="en-US" sz="1600" dirty="0">
                <a:solidFill>
                  <a:srgbClr val="4E4E4E"/>
                </a:solidFill>
                <a:latin typeface="+mj-lt"/>
                <a:cs typeface="Arial"/>
              </a:endParaRPr>
            </a:p>
          </p:txBody>
        </p:sp>
      </p:grpSp>
      <p:sp>
        <p:nvSpPr>
          <p:cNvPr id="112642" name="Title 2"/>
          <p:cNvSpPr>
            <a:spLocks noGrp="1"/>
          </p:cNvSpPr>
          <p:nvPr>
            <p:ph type="title"/>
          </p:nvPr>
        </p:nvSpPr>
        <p:spPr>
          <a:ln/>
        </p:spPr>
        <p:txBody>
          <a:bodyPr>
            <a:normAutofit/>
          </a:bodyPr>
          <a:lstStyle/>
          <a:p>
            <a:pPr eaLnBrk="1" hangingPunct="1"/>
            <a:r>
              <a:rPr lang="en-US">
                <a:latin typeface="Arial" charset="0"/>
                <a:cs typeface="Arial" charset="0"/>
              </a:rPr>
              <a:t>Content Modeling: </a:t>
            </a:r>
            <a:r>
              <a:rPr lang="en-US" b="0">
                <a:latin typeface="Arial" charset="0"/>
                <a:cs typeface="Arial" charset="0"/>
              </a:rPr>
              <a:t>Associations</a:t>
            </a:r>
          </a:p>
        </p:txBody>
      </p:sp>
      <p:sp>
        <p:nvSpPr>
          <p:cNvPr id="3" name="Slide Number Placeholder 2"/>
          <p:cNvSpPr>
            <a:spLocks noGrp="1"/>
          </p:cNvSpPr>
          <p:nvPr>
            <p:ph type="sldNum" sz="quarter" idx="10"/>
          </p:nvPr>
        </p:nvSpPr>
        <p:spPr/>
        <p:txBody>
          <a:bodyPr/>
          <a:lstStyle/>
          <a:p>
            <a:fld id="{6E6030FC-FB78-5E4D-92EA-5D9433591EA9}" type="slidenum">
              <a:rPr lang="en-US" smtClean="0"/>
              <a:pPr/>
              <a:t>49</a:t>
            </a:fld>
            <a:endParaRPr lang="en-US" dirty="0"/>
          </a:p>
        </p:txBody>
      </p:sp>
      <p:grpSp>
        <p:nvGrpSpPr>
          <p:cNvPr id="31" name="Group 1"/>
          <p:cNvGrpSpPr>
            <a:grpSpLocks/>
          </p:cNvGrpSpPr>
          <p:nvPr/>
        </p:nvGrpSpPr>
        <p:grpSpPr bwMode="auto">
          <a:xfrm>
            <a:off x="441961" y="1192542"/>
            <a:ext cx="3253740" cy="2273300"/>
            <a:chOff x="469656" y="3044974"/>
            <a:chExt cx="2598609" cy="1861238"/>
          </a:xfrm>
        </p:grpSpPr>
        <p:sp>
          <p:nvSpPr>
            <p:cNvPr id="32" name="Rounded Rectangle 31"/>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Definition</a:t>
              </a:r>
            </a:p>
          </p:txBody>
        </p:sp>
        <p:sp>
          <p:nvSpPr>
            <p:cNvPr id="33" name="Rounded Rectangle 32"/>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a:solidFill>
                    <a:srgbClr val="4E4E4E"/>
                  </a:solidFill>
                  <a:latin typeface="+mj-lt"/>
                  <a:cs typeface="Arial"/>
                </a:rPr>
                <a:t>Generic associations between objects that maintains that both objects are aware of each other and the relationship</a:t>
              </a:r>
            </a:p>
          </p:txBody>
        </p:sp>
      </p:grpSp>
      <p:grpSp>
        <p:nvGrpSpPr>
          <p:cNvPr id="34" name="Group 1"/>
          <p:cNvGrpSpPr>
            <a:grpSpLocks/>
          </p:cNvGrpSpPr>
          <p:nvPr/>
        </p:nvGrpSpPr>
        <p:grpSpPr bwMode="auto">
          <a:xfrm>
            <a:off x="441961" y="3606185"/>
            <a:ext cx="3253740" cy="2411997"/>
            <a:chOff x="469656" y="3044974"/>
            <a:chExt cx="2598609" cy="1861238"/>
          </a:xfrm>
        </p:grpSpPr>
        <p:sp>
          <p:nvSpPr>
            <p:cNvPr id="35" name="Rounded Rectangle 34"/>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Representation</a:t>
              </a:r>
            </a:p>
          </p:txBody>
        </p:sp>
        <p:sp>
          <p:nvSpPr>
            <p:cNvPr id="36" name="Rounded Rectangle 35"/>
            <p:cNvSpPr/>
            <p:nvPr/>
          </p:nvSpPr>
          <p:spPr>
            <a:xfrm>
              <a:off x="536328" y="3545210"/>
              <a:ext cx="2450978" cy="1267384"/>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a:solidFill>
                    <a:srgbClr val="4E4E4E"/>
                  </a:solidFill>
                  <a:latin typeface="+mj-lt"/>
                  <a:cs typeface="Arial"/>
                </a:rPr>
                <a:t>Indicated by a solid line drawn from one object to another. In NIEM, they are typically unidirectional with an open-ended arrow but can be bidirectional</a:t>
              </a:r>
            </a:p>
          </p:txBody>
        </p:sp>
      </p:grpSp>
      <p:graphicFrame>
        <p:nvGraphicFramePr>
          <p:cNvPr id="38" name="Table 37"/>
          <p:cNvGraphicFramePr>
            <a:graphicFrameLocks noGrp="1"/>
          </p:cNvGraphicFramePr>
          <p:nvPr>
            <p:extLst>
              <p:ext uri="{D42A27DB-BD31-4B8C-83A1-F6EECF244321}">
                <p14:modId xmlns:p14="http://schemas.microsoft.com/office/powerpoint/2010/main" val="60015873"/>
              </p:ext>
            </p:extLst>
          </p:nvPr>
        </p:nvGraphicFramePr>
        <p:xfrm>
          <a:off x="6904151" y="4088382"/>
          <a:ext cx="1691591" cy="1036173"/>
        </p:xfrm>
        <a:graphic>
          <a:graphicData uri="http://schemas.openxmlformats.org/drawingml/2006/table">
            <a:tbl>
              <a:tblPr firstRow="1" bandRow="1">
                <a:tableStyleId>{8FD4443E-F989-4FC4-A0C8-D5A2AF1F390B}</a:tableStyleId>
              </a:tblPr>
              <a:tblGrid>
                <a:gridCol w="1691591"/>
              </a:tblGrid>
              <a:tr h="467913">
                <a:tc>
                  <a:txBody>
                    <a:bodyPr/>
                    <a:lstStyle/>
                    <a:p>
                      <a:pPr algn="ctr"/>
                      <a:r>
                        <a:rPr lang="en-US" sz="1500" dirty="0" smtClean="0">
                          <a:latin typeface="+mj-lt"/>
                        </a:rPr>
                        <a:t>Object</a:t>
                      </a:r>
                      <a:r>
                        <a:rPr lang="en-US" sz="1500" baseline="0" dirty="0" smtClean="0">
                          <a:latin typeface="+mj-lt"/>
                        </a:rPr>
                        <a:t>Name</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568260">
                <a:tc>
                  <a:txBody>
                    <a:bodyPr/>
                    <a:lstStyle/>
                    <a:p>
                      <a:pPr algn="ctr"/>
                      <a:r>
                        <a:rPr lang="en-US" sz="1400" b="1" dirty="0" smtClean="0">
                          <a:latin typeface="+mj-lt"/>
                        </a:rPr>
                        <a:t>Element:</a:t>
                      </a:r>
                      <a:r>
                        <a:rPr lang="en-US" sz="1400" b="1" baseline="0" dirty="0" smtClean="0">
                          <a:latin typeface="+mj-lt"/>
                        </a:rPr>
                        <a:t> Type</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sp>
        <p:nvSpPr>
          <p:cNvPr id="10" name="TextBox 9"/>
          <p:cNvSpPr txBox="1"/>
          <p:nvPr/>
        </p:nvSpPr>
        <p:spPr>
          <a:xfrm>
            <a:off x="5432601" y="4760051"/>
            <a:ext cx="1857903" cy="587913"/>
          </a:xfrm>
          <a:prstGeom prst="rect">
            <a:avLst/>
          </a:prstGeom>
        </p:spPr>
        <p:txBody>
          <a:bodyPr vert="horz" wrap="square" lIns="91440" tIns="45720" rIns="91440" bIns="45720" rtlCol="0">
            <a:noAutofit/>
          </a:bodyPr>
          <a:lstStyle/>
          <a:p>
            <a:pPr algn="ctr"/>
            <a:r>
              <a:rPr lang="en-US" sz="1300" dirty="0" err="1">
                <a:latin typeface="Arial"/>
                <a:cs typeface="Arial"/>
              </a:rPr>
              <a:t>Generic </a:t>
            </a:r>
            <a:br>
              <a:rPr lang="en-US" sz="1300" dirty="0" err="1">
                <a:latin typeface="Arial"/>
                <a:cs typeface="Arial"/>
              </a:rPr>
            </a:br>
            <a:r>
              <a:rPr lang="en-US" sz="1300" dirty="0" err="1">
                <a:latin typeface="Arial"/>
                <a:cs typeface="Arial"/>
              </a:rPr>
              <a:t>“Association” </a:t>
            </a:r>
            <a:br>
              <a:rPr lang="en-US" sz="1300" dirty="0" err="1">
                <a:latin typeface="Arial"/>
                <a:cs typeface="Arial"/>
              </a:rPr>
            </a:br>
            <a:r>
              <a:rPr lang="en-US" sz="1300" dirty="0" err="1">
                <a:latin typeface="Arial"/>
                <a:cs typeface="Arial"/>
              </a:rPr>
              <a:t>Arrow</a:t>
            </a:r>
          </a:p>
          <a:p>
            <a:pPr algn="ctr"/>
            <a:endParaRPr lang="en-US" sz="1300" b="0" dirty="0" err="1" smtClean="0">
              <a:latin typeface="Arial"/>
              <a:cs typeface="Arial"/>
            </a:endParaRPr>
          </a:p>
        </p:txBody>
      </p:sp>
      <p:graphicFrame>
        <p:nvGraphicFramePr>
          <p:cNvPr id="37" name="Table 36"/>
          <p:cNvGraphicFramePr>
            <a:graphicFrameLocks noGrp="1"/>
          </p:cNvGraphicFramePr>
          <p:nvPr>
            <p:extLst>
              <p:ext uri="{D42A27DB-BD31-4B8C-83A1-F6EECF244321}">
                <p14:modId xmlns:p14="http://schemas.microsoft.com/office/powerpoint/2010/main" val="1773222531"/>
              </p:ext>
            </p:extLst>
          </p:nvPr>
        </p:nvGraphicFramePr>
        <p:xfrm>
          <a:off x="4152573" y="4088382"/>
          <a:ext cx="1691591" cy="1036173"/>
        </p:xfrm>
        <a:graphic>
          <a:graphicData uri="http://schemas.openxmlformats.org/drawingml/2006/table">
            <a:tbl>
              <a:tblPr firstRow="1" bandRow="1">
                <a:tableStyleId>{8FD4443E-F989-4FC4-A0C8-D5A2AF1F390B}</a:tableStyleId>
              </a:tblPr>
              <a:tblGrid>
                <a:gridCol w="1691591"/>
              </a:tblGrid>
              <a:tr h="467913">
                <a:tc>
                  <a:txBody>
                    <a:bodyPr/>
                    <a:lstStyle/>
                    <a:p>
                      <a:pPr algn="ctr"/>
                      <a:r>
                        <a:rPr lang="en-US" sz="1500" dirty="0" smtClean="0">
                          <a:latin typeface="+mj-lt"/>
                        </a:rPr>
                        <a:t>Object</a:t>
                      </a:r>
                      <a:r>
                        <a:rPr lang="en-US" sz="1500" baseline="0" dirty="0" smtClean="0">
                          <a:latin typeface="+mj-lt"/>
                        </a:rPr>
                        <a:t>Name</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568260">
                <a:tc>
                  <a:txBody>
                    <a:bodyPr/>
                    <a:lstStyle/>
                    <a:p>
                      <a:pPr algn="ctr"/>
                      <a:r>
                        <a:rPr lang="en-US" sz="1400" b="1" dirty="0" smtClean="0">
                          <a:latin typeface="+mj-lt"/>
                        </a:rPr>
                        <a:t>Element:</a:t>
                      </a:r>
                      <a:r>
                        <a:rPr lang="en-US" sz="1400" b="1" baseline="0" dirty="0" smtClean="0">
                          <a:latin typeface="+mj-lt"/>
                        </a:rPr>
                        <a:t> Type</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pSp>
        <p:nvGrpSpPr>
          <p:cNvPr id="42" name="Group 41"/>
          <p:cNvGrpSpPr/>
          <p:nvPr/>
        </p:nvGrpSpPr>
        <p:grpSpPr>
          <a:xfrm>
            <a:off x="7407343" y="730894"/>
            <a:ext cx="1235427" cy="143483"/>
            <a:chOff x="3462929" y="4029126"/>
            <a:chExt cx="1696889" cy="197077"/>
          </a:xfrm>
        </p:grpSpPr>
        <p:cxnSp>
          <p:nvCxnSpPr>
            <p:cNvPr id="43" name="Straight Connector 42"/>
            <p:cNvCxnSpPr>
              <a:endCxn id="4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4" name="Oval 4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5" name="Straight Arrow Connector 24"/>
          <p:cNvCxnSpPr/>
          <p:nvPr/>
        </p:nvCxnSpPr>
        <p:spPr>
          <a:xfrm>
            <a:off x="5971053" y="4559163"/>
            <a:ext cx="822960" cy="0"/>
          </a:xfrm>
          <a:prstGeom prst="straightConnector1">
            <a:avLst/>
          </a:prstGeom>
          <a:ln w="635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630170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2"/>
          <p:cNvSpPr>
            <a:spLocks noGrp="1"/>
          </p:cNvSpPr>
          <p:nvPr>
            <p:ph type="title"/>
          </p:nvPr>
        </p:nvSpPr>
        <p:spPr>
          <a:ln/>
        </p:spPr>
        <p:txBody>
          <a:bodyPr>
            <a:normAutofit/>
          </a:bodyPr>
          <a:lstStyle/>
          <a:p>
            <a:pPr eaLnBrk="1" hangingPunct="1"/>
            <a:r>
              <a:rPr lang="en-US">
                <a:latin typeface="Arial" charset="0"/>
                <a:cs typeface="Arial" charset="0"/>
              </a:rPr>
              <a:t>Learning Objectives</a:t>
            </a:r>
          </a:p>
        </p:txBody>
      </p:sp>
      <p:sp>
        <p:nvSpPr>
          <p:cNvPr id="3" name="Slide Number Placeholder 2"/>
          <p:cNvSpPr>
            <a:spLocks noGrp="1"/>
          </p:cNvSpPr>
          <p:nvPr>
            <p:ph type="sldNum" sz="quarter" idx="10"/>
          </p:nvPr>
        </p:nvSpPr>
        <p:spPr/>
        <p:txBody>
          <a:bodyPr/>
          <a:lstStyle/>
          <a:p>
            <a:fld id="{6E6030FC-FB78-5E4D-92EA-5D9433591EA9}" type="slidenum">
              <a:rPr lang="en-US" smtClean="0"/>
              <a:pPr/>
              <a:t>5</a:t>
            </a:fld>
            <a:endParaRPr lang="en-US" dirty="0"/>
          </a:p>
        </p:txBody>
      </p:sp>
      <p:grpSp>
        <p:nvGrpSpPr>
          <p:cNvPr id="9" name="Group 8"/>
          <p:cNvGrpSpPr/>
          <p:nvPr/>
        </p:nvGrpSpPr>
        <p:grpSpPr>
          <a:xfrm>
            <a:off x="7407343" y="730894"/>
            <a:ext cx="1235427" cy="143483"/>
            <a:chOff x="3462929" y="4029126"/>
            <a:chExt cx="1696889" cy="197077"/>
          </a:xfrm>
        </p:grpSpPr>
        <p:cxnSp>
          <p:nvCxnSpPr>
            <p:cNvPr id="11" name="Straight Connector 10"/>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7" name="Content Placeholder 2"/>
          <p:cNvSpPr txBox="1">
            <a:spLocks/>
          </p:cNvSpPr>
          <p:nvPr/>
        </p:nvSpPr>
        <p:spPr>
          <a:xfrm>
            <a:off x="324069" y="1435100"/>
            <a:ext cx="8362731" cy="45847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3600"/>
              </a:spcAft>
              <a:buNone/>
            </a:pPr>
            <a:r>
              <a:rPr lang="en-US" sz="2600" b="1" dirty="0" smtClean="0">
                <a:solidFill>
                  <a:srgbClr val="1F497D"/>
                </a:solidFill>
              </a:rPr>
              <a:t>Welcome to Module 1: Concept Refresh</a:t>
            </a:r>
          </a:p>
          <a:p>
            <a:pPr marL="0" indent="0">
              <a:spcAft>
                <a:spcPts val="1200"/>
              </a:spcAft>
              <a:buNone/>
            </a:pPr>
            <a:r>
              <a:rPr lang="en-US" b="1" dirty="0" smtClean="0">
                <a:solidFill>
                  <a:srgbClr val="1F497D"/>
                </a:solidFill>
              </a:rPr>
              <a:t>At the end of this module, you’ll be able to:</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Define </a:t>
            </a:r>
            <a:r>
              <a:rPr lang="en-US" dirty="0" smtClean="0">
                <a:solidFill>
                  <a:schemeClr val="tx1">
                    <a:lumMod val="75000"/>
                  </a:schemeClr>
                </a:solidFill>
              </a:rPr>
              <a:t>NIEM and how it works</a:t>
            </a:r>
          </a:p>
          <a:p>
            <a:pPr marL="342900" lvl="1" indent="-342900">
              <a:lnSpc>
                <a:spcPct val="106000"/>
              </a:lnSpc>
              <a:spcAft>
                <a:spcPts val="0"/>
              </a:spcAft>
              <a:buClr>
                <a:schemeClr val="tx1"/>
              </a:buClr>
              <a:buFont typeface="Arial" pitchFamily="34" charset="0"/>
              <a:buChar char="•"/>
              <a:defRPr/>
            </a:pPr>
            <a:r>
              <a:rPr lang="en-US" dirty="0" smtClean="0">
                <a:solidFill>
                  <a:schemeClr val="tx1">
                    <a:lumMod val="75000"/>
                  </a:schemeClr>
                </a:solidFill>
              </a:rPr>
              <a:t>Define an IEPD</a:t>
            </a:r>
          </a:p>
          <a:p>
            <a:pPr marL="342900" lvl="1" indent="-342900">
              <a:lnSpc>
                <a:spcPct val="106000"/>
              </a:lnSpc>
              <a:spcAft>
                <a:spcPts val="0"/>
              </a:spcAft>
              <a:buClr>
                <a:schemeClr val="tx1"/>
              </a:buClr>
              <a:buFont typeface="Arial" pitchFamily="34" charset="0"/>
              <a:buChar char="•"/>
              <a:defRPr/>
            </a:pPr>
            <a:r>
              <a:rPr lang="en-US" dirty="0" smtClean="0">
                <a:solidFill>
                  <a:schemeClr val="tx1">
                    <a:lumMod val="75000"/>
                  </a:schemeClr>
                </a:solidFill>
              </a:rPr>
              <a:t>Identify some of the benefits of NIEM</a:t>
            </a:r>
          </a:p>
          <a:p>
            <a:pPr marL="342900" lvl="1" indent="-342900">
              <a:lnSpc>
                <a:spcPct val="106000"/>
              </a:lnSpc>
              <a:spcAft>
                <a:spcPts val="0"/>
              </a:spcAft>
              <a:buClr>
                <a:schemeClr val="tx1"/>
              </a:buClr>
              <a:buFont typeface="Arial" pitchFamily="34" charset="0"/>
              <a:buChar char="•"/>
              <a:defRPr/>
            </a:pPr>
            <a:r>
              <a:rPr lang="en-US" dirty="0" smtClean="0">
                <a:solidFill>
                  <a:schemeClr val="tx1">
                    <a:lumMod val="75000"/>
                  </a:schemeClr>
                </a:solidFill>
              </a:rPr>
              <a:t>Summarize each phase of the NIEM Information Exchange (IEPD) Development Lifecycle </a:t>
            </a:r>
            <a:endParaRPr lang="en-US" dirty="0">
              <a:solidFill>
                <a:schemeClr val="tx1">
                  <a:lumMod val="75000"/>
                </a:schemeClr>
              </a:solidFill>
            </a:endParaRPr>
          </a:p>
        </p:txBody>
      </p:sp>
      <p:cxnSp>
        <p:nvCxnSpPr>
          <p:cNvPr id="18" name="Straight Connector 17"/>
          <p:cNvCxnSpPr/>
          <p:nvPr/>
        </p:nvCxnSpPr>
        <p:spPr>
          <a:xfrm>
            <a:off x="412969" y="216883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2"/>
          <p:cNvSpPr>
            <a:spLocks noGrp="1"/>
          </p:cNvSpPr>
          <p:nvPr>
            <p:ph type="title"/>
          </p:nvPr>
        </p:nvSpPr>
        <p:spPr>
          <a:ln/>
        </p:spPr>
        <p:txBody>
          <a:bodyPr>
            <a:normAutofit/>
          </a:bodyPr>
          <a:lstStyle/>
          <a:p>
            <a:pPr eaLnBrk="1" hangingPunct="1"/>
            <a:r>
              <a:rPr lang="en-US">
                <a:latin typeface="Arial" charset="0"/>
                <a:cs typeface="Arial" charset="0"/>
              </a:rPr>
              <a:t>Content Modeling: </a:t>
            </a:r>
            <a:r>
              <a:rPr lang="en-US" b="0">
                <a:latin typeface="Arial" charset="0"/>
                <a:cs typeface="Arial" charset="0"/>
              </a:rPr>
              <a:t>Associations</a:t>
            </a:r>
          </a:p>
        </p:txBody>
      </p:sp>
      <p:sp>
        <p:nvSpPr>
          <p:cNvPr id="3" name="Slide Number Placeholder 2"/>
          <p:cNvSpPr>
            <a:spLocks noGrp="1"/>
          </p:cNvSpPr>
          <p:nvPr>
            <p:ph type="sldNum" sz="quarter" idx="10"/>
          </p:nvPr>
        </p:nvSpPr>
        <p:spPr/>
        <p:txBody>
          <a:bodyPr/>
          <a:lstStyle/>
          <a:p>
            <a:fld id="{6E6030FC-FB78-5E4D-92EA-5D9433591EA9}" type="slidenum">
              <a:rPr lang="en-US" smtClean="0"/>
              <a:pPr/>
              <a:t>50</a:t>
            </a:fld>
            <a:endParaRPr lang="en-US" dirty="0"/>
          </a:p>
        </p:txBody>
      </p:sp>
      <p:grpSp>
        <p:nvGrpSpPr>
          <p:cNvPr id="15" name="Group 1"/>
          <p:cNvGrpSpPr>
            <a:grpSpLocks/>
          </p:cNvGrpSpPr>
          <p:nvPr/>
        </p:nvGrpSpPr>
        <p:grpSpPr bwMode="auto">
          <a:xfrm>
            <a:off x="220738" y="1026570"/>
            <a:ext cx="5624286" cy="1574241"/>
            <a:chOff x="469656" y="3044974"/>
            <a:chExt cx="2598609" cy="1861238"/>
          </a:xfrm>
        </p:grpSpPr>
        <p:sp>
          <p:nvSpPr>
            <p:cNvPr id="16" name="Rounded Rectangle 15"/>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Aggregation</a:t>
              </a:r>
            </a:p>
          </p:txBody>
        </p:sp>
        <p:sp>
          <p:nvSpPr>
            <p:cNvPr id="17" name="Rounded Rectangle 16"/>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marL="285750" indent="-285750" fontAlgn="auto">
                <a:spcBef>
                  <a:spcPts val="0"/>
                </a:spcBef>
                <a:spcAft>
                  <a:spcPts val="0"/>
                </a:spcAft>
                <a:buFont typeface="Arial"/>
                <a:buChar char="•"/>
                <a:defRPr/>
              </a:pPr>
              <a:r>
                <a:rPr lang="en-US" sz="1400" dirty="0">
                  <a:solidFill>
                    <a:srgbClr val="4E4E4E"/>
                  </a:solidFill>
                  <a:latin typeface="+mj-lt"/>
                  <a:cs typeface="Arial"/>
                </a:rPr>
                <a:t>Depicts a globally defined or </a:t>
              </a:r>
              <a:r>
                <a:rPr lang="en-US" sz="1400" b="1" dirty="0">
                  <a:solidFill>
                    <a:srgbClr val="4E4E4E"/>
                  </a:solidFill>
                  <a:latin typeface="+mj-lt"/>
                  <a:cs typeface="Arial"/>
                </a:rPr>
                <a:t>shared</a:t>
              </a:r>
              <a:r>
                <a:rPr lang="en-US" sz="1400" dirty="0">
                  <a:solidFill>
                    <a:srgbClr val="4E4E4E"/>
                  </a:solidFill>
                  <a:latin typeface="+mj-lt"/>
                  <a:cs typeface="Arial"/>
                </a:rPr>
                <a:t> association.</a:t>
              </a:r>
            </a:p>
            <a:p>
              <a:pPr marL="285750" indent="-285750" fontAlgn="auto">
                <a:spcBef>
                  <a:spcPts val="0"/>
                </a:spcBef>
                <a:spcAft>
                  <a:spcPts val="0"/>
                </a:spcAft>
                <a:buFont typeface="Arial"/>
                <a:buChar char="•"/>
                <a:defRPr/>
              </a:pPr>
              <a:r>
                <a:rPr lang="en-US" sz="1400" dirty="0">
                  <a:solidFill>
                    <a:srgbClr val="4E4E4E"/>
                  </a:solidFill>
                  <a:latin typeface="+mj-lt"/>
                  <a:cs typeface="Arial"/>
                </a:rPr>
                <a:t>Optionally replaces the general association arrow.</a:t>
              </a:r>
            </a:p>
            <a:p>
              <a:pPr marL="285750" indent="-285750" fontAlgn="auto">
                <a:spcBef>
                  <a:spcPts val="0"/>
                </a:spcBef>
                <a:spcAft>
                  <a:spcPts val="0"/>
                </a:spcAft>
                <a:buFont typeface="Arial"/>
                <a:buChar char="•"/>
                <a:defRPr/>
              </a:pPr>
              <a:r>
                <a:rPr lang="en-US" sz="1400" b="1" dirty="0">
                  <a:solidFill>
                    <a:srgbClr val="4E4E4E"/>
                  </a:solidFill>
                  <a:latin typeface="+mj-lt"/>
                  <a:cs typeface="Arial"/>
                </a:rPr>
                <a:t>EX:</a:t>
              </a:r>
              <a:r>
                <a:rPr lang="en-US" sz="1400" dirty="0">
                  <a:solidFill>
                    <a:srgbClr val="4E4E4E"/>
                  </a:solidFill>
                  <a:latin typeface="+mj-lt"/>
                  <a:cs typeface="Arial"/>
                </a:rPr>
                <a:t> Engines are not unique to airplanes and </a:t>
              </a:r>
              <a:r>
                <a:rPr lang="en-US" sz="1400" b="1" dirty="0">
                  <a:solidFill>
                    <a:srgbClr val="4E4E4E"/>
                  </a:solidFill>
                  <a:latin typeface="+mj-lt"/>
                  <a:cs typeface="Arial"/>
                </a:rPr>
                <a:t>may be </a:t>
              </a:r>
              <a:r>
                <a:rPr lang="en-US" sz="1400" dirty="0">
                  <a:solidFill>
                    <a:srgbClr val="4E4E4E"/>
                  </a:solidFill>
                  <a:latin typeface="+mj-lt"/>
                  <a:cs typeface="Arial"/>
                </a:rPr>
                <a:t>referenced elsewhere in the model.</a:t>
              </a:r>
            </a:p>
          </p:txBody>
        </p:sp>
      </p:grpSp>
      <p:grpSp>
        <p:nvGrpSpPr>
          <p:cNvPr id="18" name="Group 1"/>
          <p:cNvGrpSpPr>
            <a:grpSpLocks/>
          </p:cNvGrpSpPr>
          <p:nvPr/>
        </p:nvGrpSpPr>
        <p:grpSpPr bwMode="auto">
          <a:xfrm>
            <a:off x="220738" y="2744096"/>
            <a:ext cx="5624286" cy="1537955"/>
            <a:chOff x="419360" y="3097346"/>
            <a:chExt cx="2598609" cy="1861238"/>
          </a:xfrm>
        </p:grpSpPr>
        <p:sp>
          <p:nvSpPr>
            <p:cNvPr id="19" name="Rounded Rectangle 18"/>
            <p:cNvSpPr/>
            <p:nvPr/>
          </p:nvSpPr>
          <p:spPr bwMode="auto">
            <a:xfrm>
              <a:off x="419360" y="3097346"/>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Composition</a:t>
              </a:r>
            </a:p>
          </p:txBody>
        </p:sp>
        <p:sp>
          <p:nvSpPr>
            <p:cNvPr id="24" name="Rounded Rectangle 23"/>
            <p:cNvSpPr/>
            <p:nvPr/>
          </p:nvSpPr>
          <p:spPr>
            <a:xfrm>
              <a:off x="493175"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marL="285750" indent="-285750" fontAlgn="auto">
                <a:spcBef>
                  <a:spcPts val="0"/>
                </a:spcBef>
                <a:spcAft>
                  <a:spcPts val="0"/>
                </a:spcAft>
                <a:buFont typeface="Arial"/>
                <a:buChar char="•"/>
                <a:defRPr/>
              </a:pPr>
              <a:r>
                <a:rPr lang="en-US" sz="1400" dirty="0">
                  <a:solidFill>
                    <a:srgbClr val="4E4E4E"/>
                  </a:solidFill>
                  <a:latin typeface="+mj-lt"/>
                  <a:cs typeface="Arial"/>
                </a:rPr>
                <a:t>Depicts a locally defined or </a:t>
              </a:r>
              <a:r>
                <a:rPr lang="en-US" sz="1400" b="1" dirty="0">
                  <a:solidFill>
                    <a:srgbClr val="4E4E4E"/>
                  </a:solidFill>
                  <a:latin typeface="+mj-lt"/>
                  <a:cs typeface="Arial"/>
                </a:rPr>
                <a:t>exclusive</a:t>
              </a:r>
              <a:r>
                <a:rPr lang="en-US" sz="1400" dirty="0">
                  <a:solidFill>
                    <a:srgbClr val="4E4E4E"/>
                  </a:solidFill>
                  <a:latin typeface="+mj-lt"/>
                  <a:cs typeface="Arial"/>
                </a:rPr>
                <a:t> association.</a:t>
              </a:r>
            </a:p>
            <a:p>
              <a:pPr marL="285750" indent="-285750" fontAlgn="auto">
                <a:spcBef>
                  <a:spcPts val="0"/>
                </a:spcBef>
                <a:spcAft>
                  <a:spcPts val="0"/>
                </a:spcAft>
                <a:buFont typeface="Arial"/>
                <a:buChar char="•"/>
                <a:defRPr/>
              </a:pPr>
              <a:r>
                <a:rPr lang="en-US" sz="1400" dirty="0">
                  <a:solidFill>
                    <a:srgbClr val="4E4E4E"/>
                  </a:solidFill>
                  <a:latin typeface="+mj-lt"/>
                  <a:cs typeface="Arial"/>
                </a:rPr>
                <a:t>Optionally replaces the general association arrow.</a:t>
              </a:r>
            </a:p>
            <a:p>
              <a:pPr marL="285750" indent="-285750" fontAlgn="auto">
                <a:spcBef>
                  <a:spcPts val="0"/>
                </a:spcBef>
                <a:spcAft>
                  <a:spcPts val="0"/>
                </a:spcAft>
                <a:buFont typeface="Arial"/>
                <a:buChar char="•"/>
                <a:defRPr/>
              </a:pPr>
              <a:r>
                <a:rPr lang="en-US" sz="1400" b="1" dirty="0">
                  <a:solidFill>
                    <a:srgbClr val="4E4E4E"/>
                  </a:solidFill>
                  <a:latin typeface="+mj-lt"/>
                  <a:cs typeface="Arial"/>
                </a:rPr>
                <a:t>EX: </a:t>
              </a:r>
              <a:r>
                <a:rPr lang="en-US" sz="1400" dirty="0">
                  <a:solidFill>
                    <a:srgbClr val="4E4E4E"/>
                  </a:solidFill>
                  <a:latin typeface="+mj-lt"/>
                  <a:cs typeface="Arial"/>
                </a:rPr>
                <a:t>A Person Name is unique to person objects and </a:t>
              </a:r>
              <a:r>
                <a:rPr lang="en-US" sz="1400" b="1" dirty="0">
                  <a:solidFill>
                    <a:srgbClr val="4E4E4E"/>
                  </a:solidFill>
                  <a:latin typeface="+mj-lt"/>
                  <a:cs typeface="Arial"/>
                </a:rPr>
                <a:t>cannot be </a:t>
              </a:r>
              <a:r>
                <a:rPr lang="en-US" sz="1400" dirty="0">
                  <a:solidFill>
                    <a:srgbClr val="4E4E4E"/>
                  </a:solidFill>
                  <a:latin typeface="+mj-lt"/>
                  <a:cs typeface="Arial"/>
                </a:rPr>
                <a:t>referenced elsewhere in the model.</a:t>
              </a:r>
            </a:p>
          </p:txBody>
        </p:sp>
      </p:grpSp>
      <p:grpSp>
        <p:nvGrpSpPr>
          <p:cNvPr id="25" name="Group 1"/>
          <p:cNvGrpSpPr>
            <a:grpSpLocks/>
          </p:cNvGrpSpPr>
          <p:nvPr/>
        </p:nvGrpSpPr>
        <p:grpSpPr bwMode="auto">
          <a:xfrm>
            <a:off x="220738" y="4432595"/>
            <a:ext cx="5624286" cy="1518602"/>
            <a:chOff x="419360" y="3097346"/>
            <a:chExt cx="2598609" cy="1861238"/>
          </a:xfrm>
        </p:grpSpPr>
        <p:sp>
          <p:nvSpPr>
            <p:cNvPr id="26" name="Rounded Rectangle 25"/>
            <p:cNvSpPr/>
            <p:nvPr/>
          </p:nvSpPr>
          <p:spPr bwMode="auto">
            <a:xfrm>
              <a:off x="419360" y="3097346"/>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Specialization (Inheritance)</a:t>
              </a:r>
            </a:p>
          </p:txBody>
        </p:sp>
        <p:sp>
          <p:nvSpPr>
            <p:cNvPr id="27" name="Rounded Rectangle 26"/>
            <p:cNvSpPr/>
            <p:nvPr/>
          </p:nvSpPr>
          <p:spPr>
            <a:xfrm>
              <a:off x="493175"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marL="285750" indent="-285750" fontAlgn="auto">
                <a:spcBef>
                  <a:spcPts val="0"/>
                </a:spcBef>
                <a:spcAft>
                  <a:spcPts val="0"/>
                </a:spcAft>
                <a:buFont typeface="Arial"/>
                <a:buChar char="•"/>
                <a:defRPr/>
              </a:pPr>
              <a:r>
                <a:rPr lang="en-US" sz="1400" dirty="0">
                  <a:solidFill>
                    <a:srgbClr val="4E4E4E"/>
                  </a:solidFill>
                  <a:latin typeface="+mj-lt"/>
                  <a:cs typeface="Arial"/>
                </a:rPr>
                <a:t>Depicts a </a:t>
              </a:r>
              <a:r>
                <a:rPr lang="en-US" sz="1400" b="1" dirty="0">
                  <a:solidFill>
                    <a:srgbClr val="4E4E4E"/>
                  </a:solidFill>
                  <a:latin typeface="+mj-lt"/>
                  <a:cs typeface="Arial"/>
                </a:rPr>
                <a:t>special kind </a:t>
              </a:r>
              <a:r>
                <a:rPr lang="en-US" sz="1400" dirty="0">
                  <a:solidFill>
                    <a:srgbClr val="4E4E4E"/>
                  </a:solidFill>
                  <a:latin typeface="+mj-lt"/>
                  <a:cs typeface="Arial"/>
                </a:rPr>
                <a:t>of object that inherits and extends attributes from its parent.</a:t>
              </a:r>
            </a:p>
            <a:p>
              <a:pPr marL="285750" indent="-285750" fontAlgn="auto">
                <a:spcBef>
                  <a:spcPts val="0"/>
                </a:spcBef>
                <a:spcAft>
                  <a:spcPts val="0"/>
                </a:spcAft>
                <a:buFont typeface="Arial"/>
                <a:buChar char="•"/>
                <a:defRPr/>
              </a:pPr>
              <a:r>
                <a:rPr lang="en-US" sz="1400" dirty="0">
                  <a:solidFill>
                    <a:srgbClr val="4E4E4E"/>
                  </a:solidFill>
                  <a:latin typeface="+mj-lt"/>
                  <a:cs typeface="Arial"/>
                </a:rPr>
                <a:t>Sometimes referred to as a “generalization”</a:t>
              </a:r>
            </a:p>
            <a:p>
              <a:pPr marL="285750" indent="-285750" fontAlgn="auto">
                <a:spcBef>
                  <a:spcPts val="0"/>
                </a:spcBef>
                <a:spcAft>
                  <a:spcPts val="0"/>
                </a:spcAft>
                <a:buFont typeface="Arial"/>
                <a:buChar char="•"/>
                <a:defRPr/>
              </a:pPr>
              <a:r>
                <a:rPr lang="en-US" sz="1400" b="1" dirty="0">
                  <a:solidFill>
                    <a:srgbClr val="4E4E4E"/>
                  </a:solidFill>
                  <a:latin typeface="+mj-lt"/>
                  <a:cs typeface="Arial"/>
                </a:rPr>
                <a:t>EX:  </a:t>
              </a:r>
              <a:r>
                <a:rPr lang="en-US" sz="1400" dirty="0">
                  <a:solidFill>
                    <a:srgbClr val="4E4E4E"/>
                  </a:solidFill>
                  <a:latin typeface="+mj-lt"/>
                  <a:cs typeface="Arial"/>
                </a:rPr>
                <a:t>Mountain Bike “is a” Bicycle</a:t>
              </a:r>
            </a:p>
          </p:txBody>
        </p:sp>
      </p:grpSp>
      <p:graphicFrame>
        <p:nvGraphicFramePr>
          <p:cNvPr id="33" name="Table 32"/>
          <p:cNvGraphicFramePr>
            <a:graphicFrameLocks noGrp="1"/>
          </p:cNvGraphicFramePr>
          <p:nvPr>
            <p:extLst>
              <p:ext uri="{D42A27DB-BD31-4B8C-83A1-F6EECF244321}">
                <p14:modId xmlns:p14="http://schemas.microsoft.com/office/powerpoint/2010/main" val="422403982"/>
              </p:ext>
            </p:extLst>
          </p:nvPr>
        </p:nvGraphicFramePr>
        <p:xfrm>
          <a:off x="6170613" y="3255588"/>
          <a:ext cx="914400" cy="640080"/>
        </p:xfrm>
        <a:graphic>
          <a:graphicData uri="http://schemas.openxmlformats.org/drawingml/2006/table">
            <a:tbl>
              <a:tblPr firstRow="1" bandRow="1">
                <a:tableStyleId>{8FD4443E-F989-4FC4-A0C8-D5A2AF1F390B}</a:tableStyleId>
              </a:tblPr>
              <a:tblGrid>
                <a:gridCol w="914400"/>
              </a:tblGrid>
              <a:tr h="289047">
                <a:tc>
                  <a:txBody>
                    <a:bodyPr/>
                    <a:lstStyle/>
                    <a:p>
                      <a:pPr algn="ctr"/>
                      <a:r>
                        <a:rPr lang="en-US" sz="1200" dirty="0" smtClean="0">
                          <a:latin typeface="+mj-lt"/>
                        </a:rPr>
                        <a:t>Person</a:t>
                      </a:r>
                      <a:endParaRPr lang="en-US" sz="12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351033">
                <a:tc>
                  <a:txBody>
                    <a:bodyPr/>
                    <a:lstStyle/>
                    <a:p>
                      <a:pPr algn="ctr"/>
                      <a:endParaRPr lang="en-US" sz="12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3758308412"/>
              </p:ext>
            </p:extLst>
          </p:nvPr>
        </p:nvGraphicFramePr>
        <p:xfrm>
          <a:off x="6164317" y="4889985"/>
          <a:ext cx="1039042" cy="702232"/>
        </p:xfrm>
        <a:graphic>
          <a:graphicData uri="http://schemas.openxmlformats.org/drawingml/2006/table">
            <a:tbl>
              <a:tblPr firstRow="1" bandRow="1">
                <a:tableStyleId>{8FD4443E-F989-4FC4-A0C8-D5A2AF1F390B}</a:tableStyleId>
              </a:tblPr>
              <a:tblGrid>
                <a:gridCol w="1039042"/>
              </a:tblGrid>
              <a:tr h="422994">
                <a:tc>
                  <a:txBody>
                    <a:bodyPr/>
                    <a:lstStyle/>
                    <a:p>
                      <a:pPr algn="ctr"/>
                      <a:r>
                        <a:rPr lang="en-US" sz="1200" dirty="0" smtClean="0">
                          <a:latin typeface="+mj-lt"/>
                        </a:rPr>
                        <a:t>Mountain Bike</a:t>
                      </a:r>
                      <a:endParaRPr lang="en-US" sz="12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236693">
                <a:tc>
                  <a:txBody>
                    <a:bodyPr/>
                    <a:lstStyle/>
                    <a:p>
                      <a:pPr algn="ctr"/>
                      <a:endParaRPr lang="en-US" sz="12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1767483809"/>
              </p:ext>
            </p:extLst>
          </p:nvPr>
        </p:nvGraphicFramePr>
        <p:xfrm>
          <a:off x="7960364" y="4889985"/>
          <a:ext cx="914400" cy="640080"/>
        </p:xfrm>
        <a:graphic>
          <a:graphicData uri="http://schemas.openxmlformats.org/drawingml/2006/table">
            <a:tbl>
              <a:tblPr firstRow="1" bandRow="1">
                <a:tableStyleId>{8FD4443E-F989-4FC4-A0C8-D5A2AF1F390B}</a:tableStyleId>
              </a:tblPr>
              <a:tblGrid>
                <a:gridCol w="914400"/>
              </a:tblGrid>
              <a:tr h="289047">
                <a:tc>
                  <a:txBody>
                    <a:bodyPr/>
                    <a:lstStyle/>
                    <a:p>
                      <a:pPr algn="ctr"/>
                      <a:r>
                        <a:rPr lang="en-US" sz="1200" dirty="0" smtClean="0">
                          <a:latin typeface="+mj-lt"/>
                        </a:rPr>
                        <a:t>Bicycle</a:t>
                      </a:r>
                      <a:endParaRPr lang="en-US" sz="12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351033">
                <a:tc>
                  <a:txBody>
                    <a:bodyPr/>
                    <a:lstStyle/>
                    <a:p>
                      <a:pPr algn="ctr"/>
                      <a:endParaRPr lang="en-US" sz="12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pSp>
        <p:nvGrpSpPr>
          <p:cNvPr id="38" name="Group 37"/>
          <p:cNvGrpSpPr/>
          <p:nvPr/>
        </p:nvGrpSpPr>
        <p:grpSpPr>
          <a:xfrm>
            <a:off x="7407343" y="730894"/>
            <a:ext cx="1235427" cy="143483"/>
            <a:chOff x="3462929" y="4029126"/>
            <a:chExt cx="1696889" cy="197077"/>
          </a:xfrm>
        </p:grpSpPr>
        <p:cxnSp>
          <p:nvCxnSpPr>
            <p:cNvPr id="39" name="Straight Connector 38"/>
            <p:cNvCxnSpPr>
              <a:endCxn id="4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30" name="Table 29"/>
          <p:cNvGraphicFramePr>
            <a:graphicFrameLocks noGrp="1"/>
          </p:cNvGraphicFramePr>
          <p:nvPr>
            <p:extLst>
              <p:ext uri="{D42A27DB-BD31-4B8C-83A1-F6EECF244321}">
                <p14:modId xmlns:p14="http://schemas.microsoft.com/office/powerpoint/2010/main" val="158685931"/>
              </p:ext>
            </p:extLst>
          </p:nvPr>
        </p:nvGraphicFramePr>
        <p:xfrm>
          <a:off x="6148552" y="1484099"/>
          <a:ext cx="1023275" cy="640080"/>
        </p:xfrm>
        <a:graphic>
          <a:graphicData uri="http://schemas.openxmlformats.org/drawingml/2006/table">
            <a:tbl>
              <a:tblPr firstRow="1" bandRow="1">
                <a:tableStyleId>{8FD4443E-F989-4FC4-A0C8-D5A2AF1F390B}</a:tableStyleId>
              </a:tblPr>
              <a:tblGrid>
                <a:gridCol w="1023275"/>
              </a:tblGrid>
              <a:tr h="289047">
                <a:tc>
                  <a:txBody>
                    <a:bodyPr/>
                    <a:lstStyle/>
                    <a:p>
                      <a:pPr algn="ctr"/>
                      <a:r>
                        <a:rPr lang="en-US" sz="1200" dirty="0" smtClean="0">
                          <a:latin typeface="+mj-lt"/>
                        </a:rPr>
                        <a:t>Airplane</a:t>
                      </a:r>
                      <a:endParaRPr lang="en-US" sz="12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351033">
                <a:tc>
                  <a:txBody>
                    <a:bodyPr/>
                    <a:lstStyle/>
                    <a:p>
                      <a:pPr algn="ctr"/>
                      <a:endParaRPr lang="en-US" sz="12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pSp>
        <p:nvGrpSpPr>
          <p:cNvPr id="6" name="Group 5"/>
          <p:cNvGrpSpPr/>
          <p:nvPr/>
        </p:nvGrpSpPr>
        <p:grpSpPr>
          <a:xfrm>
            <a:off x="7180161" y="1719094"/>
            <a:ext cx="1191680" cy="91440"/>
            <a:chOff x="6921234" y="2430402"/>
            <a:chExt cx="1620078" cy="91440"/>
          </a:xfrm>
          <a:effectLst/>
        </p:grpSpPr>
        <p:cxnSp>
          <p:nvCxnSpPr>
            <p:cNvPr id="5" name="Straight Arrow Connector 4"/>
            <p:cNvCxnSpPr>
              <a:stCxn id="48" idx="3"/>
            </p:cNvCxnSpPr>
            <p:nvPr/>
          </p:nvCxnSpPr>
          <p:spPr>
            <a:xfrm>
              <a:off x="7195553" y="2476122"/>
              <a:ext cx="1345759" cy="0"/>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Flowchart: Decision 47"/>
            <p:cNvSpPr/>
            <p:nvPr/>
          </p:nvSpPr>
          <p:spPr>
            <a:xfrm>
              <a:off x="6921234" y="2430402"/>
              <a:ext cx="274320" cy="91440"/>
            </a:xfrm>
            <a:prstGeom prst="flowChartDecision">
              <a:avLst/>
            </a:prstGeom>
            <a:noFill/>
            <a:ln w="254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9" name="Group 48"/>
          <p:cNvGrpSpPr/>
          <p:nvPr/>
        </p:nvGrpSpPr>
        <p:grpSpPr>
          <a:xfrm>
            <a:off x="7087055" y="3494763"/>
            <a:ext cx="1030472" cy="91440"/>
            <a:chOff x="6921234" y="2430402"/>
            <a:chExt cx="1362220" cy="91440"/>
          </a:xfrm>
          <a:effectLst/>
        </p:grpSpPr>
        <p:sp>
          <p:nvSpPr>
            <p:cNvPr id="50" name="Flowchart: Decision 49"/>
            <p:cNvSpPr/>
            <p:nvPr/>
          </p:nvSpPr>
          <p:spPr>
            <a:xfrm>
              <a:off x="6921234" y="2430402"/>
              <a:ext cx="274320" cy="91440"/>
            </a:xfrm>
            <a:prstGeom prst="flowChartDecision">
              <a:avLst/>
            </a:prstGeom>
            <a:solidFill>
              <a:schemeClr val="tx1">
                <a:lumMod val="75000"/>
              </a:schemeClr>
            </a:solidFill>
            <a:ln w="254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1" name="Straight Arrow Connector 50"/>
            <p:cNvCxnSpPr>
              <a:stCxn id="50" idx="3"/>
            </p:cNvCxnSpPr>
            <p:nvPr/>
          </p:nvCxnSpPr>
          <p:spPr>
            <a:xfrm>
              <a:off x="7195552" y="2476122"/>
              <a:ext cx="1087902" cy="0"/>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7180160" y="5071802"/>
            <a:ext cx="784598" cy="182880"/>
            <a:chOff x="7180160" y="5071802"/>
            <a:chExt cx="784598" cy="182880"/>
          </a:xfrm>
          <a:effectLst/>
        </p:grpSpPr>
        <p:sp>
          <p:nvSpPr>
            <p:cNvPr id="7" name="Isosceles Triangle 6"/>
            <p:cNvSpPr/>
            <p:nvPr/>
          </p:nvSpPr>
          <p:spPr>
            <a:xfrm rot="5400000">
              <a:off x="7781878" y="5071802"/>
              <a:ext cx="182880" cy="182880"/>
            </a:xfrm>
            <a:prstGeom prst="triangle">
              <a:avLst/>
            </a:prstGeom>
            <a:noFill/>
            <a:ln w="254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 name="Straight Connector 8"/>
            <p:cNvCxnSpPr>
              <a:endCxn id="7" idx="3"/>
            </p:cNvCxnSpPr>
            <p:nvPr/>
          </p:nvCxnSpPr>
          <p:spPr>
            <a:xfrm>
              <a:off x="7180160" y="5163242"/>
              <a:ext cx="601718" cy="0"/>
            </a:xfrm>
            <a:prstGeom prst="line">
              <a:avLst/>
            </a:prstGeom>
            <a:ln w="38100">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grpSp>
      <p:graphicFrame>
        <p:nvGraphicFramePr>
          <p:cNvPr id="31" name="Table 30"/>
          <p:cNvGraphicFramePr>
            <a:graphicFrameLocks noGrp="1"/>
          </p:cNvGraphicFramePr>
          <p:nvPr>
            <p:extLst>
              <p:ext uri="{D42A27DB-BD31-4B8C-83A1-F6EECF244321}">
                <p14:modId xmlns:p14="http://schemas.microsoft.com/office/powerpoint/2010/main" val="3320360453"/>
              </p:ext>
            </p:extLst>
          </p:nvPr>
        </p:nvGraphicFramePr>
        <p:xfrm>
          <a:off x="7991896" y="1468333"/>
          <a:ext cx="914400" cy="640080"/>
        </p:xfrm>
        <a:graphic>
          <a:graphicData uri="http://schemas.openxmlformats.org/drawingml/2006/table">
            <a:tbl>
              <a:tblPr firstRow="1" bandRow="1">
                <a:tableStyleId>{8FD4443E-F989-4FC4-A0C8-D5A2AF1F390B}</a:tableStyleId>
              </a:tblPr>
              <a:tblGrid>
                <a:gridCol w="914400"/>
              </a:tblGrid>
              <a:tr h="289047">
                <a:tc>
                  <a:txBody>
                    <a:bodyPr/>
                    <a:lstStyle/>
                    <a:p>
                      <a:pPr algn="ctr"/>
                      <a:r>
                        <a:rPr lang="en-US" sz="1200" dirty="0" smtClean="0">
                          <a:latin typeface="+mj-lt"/>
                        </a:rPr>
                        <a:t>Engine</a:t>
                      </a:r>
                      <a:endParaRPr lang="en-US" sz="12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351033">
                <a:tc>
                  <a:txBody>
                    <a:bodyPr/>
                    <a:lstStyle/>
                    <a:p>
                      <a:pPr algn="ctr"/>
                      <a:endParaRPr lang="en-US" sz="12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2600999134"/>
              </p:ext>
            </p:extLst>
          </p:nvPr>
        </p:nvGraphicFramePr>
        <p:xfrm>
          <a:off x="7868924" y="3255588"/>
          <a:ext cx="1097280" cy="626333"/>
        </p:xfrm>
        <a:graphic>
          <a:graphicData uri="http://schemas.openxmlformats.org/drawingml/2006/table">
            <a:tbl>
              <a:tblPr firstRow="1" bandRow="1">
                <a:tableStyleId>{8FD4443E-F989-4FC4-A0C8-D5A2AF1F390B}</a:tableStyleId>
              </a:tblPr>
              <a:tblGrid>
                <a:gridCol w="1097280"/>
              </a:tblGrid>
              <a:tr h="291653">
                <a:tc>
                  <a:txBody>
                    <a:bodyPr/>
                    <a:lstStyle/>
                    <a:p>
                      <a:pPr algn="ctr"/>
                      <a:r>
                        <a:rPr lang="en-US" sz="1200" dirty="0" smtClean="0">
                          <a:latin typeface="+mj-lt"/>
                        </a:rPr>
                        <a:t>PersonName</a:t>
                      </a:r>
                      <a:endParaRPr lang="en-US" sz="12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334680">
                <a:tc>
                  <a:txBody>
                    <a:bodyPr/>
                    <a:lstStyle/>
                    <a:p>
                      <a:pPr algn="ctr"/>
                      <a:endParaRPr lang="en-US" sz="12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Arrow Connector 47"/>
          <p:cNvCxnSpPr/>
          <p:nvPr/>
        </p:nvCxnSpPr>
        <p:spPr>
          <a:xfrm>
            <a:off x="5596758" y="3998075"/>
            <a:ext cx="752065" cy="0"/>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608482" y="2752980"/>
            <a:ext cx="0" cy="752024"/>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43" name="Group 42"/>
          <p:cNvGrpSpPr/>
          <p:nvPr/>
        </p:nvGrpSpPr>
        <p:grpSpPr>
          <a:xfrm rot="5400000">
            <a:off x="1966269" y="4442962"/>
            <a:ext cx="784598" cy="182880"/>
            <a:chOff x="7180160" y="5071802"/>
            <a:chExt cx="784598" cy="182880"/>
          </a:xfrm>
        </p:grpSpPr>
        <p:sp>
          <p:nvSpPr>
            <p:cNvPr id="44" name="Isosceles Triangle 43"/>
            <p:cNvSpPr/>
            <p:nvPr/>
          </p:nvSpPr>
          <p:spPr>
            <a:xfrm rot="5400000">
              <a:off x="7781878" y="5071802"/>
              <a:ext cx="182880" cy="182880"/>
            </a:xfrm>
            <a:prstGeom prst="triangle">
              <a:avLst/>
            </a:prstGeom>
            <a:noFill/>
            <a:ln w="254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Connector 44"/>
            <p:cNvCxnSpPr>
              <a:endCxn id="44" idx="3"/>
            </p:cNvCxnSpPr>
            <p:nvPr/>
          </p:nvCxnSpPr>
          <p:spPr>
            <a:xfrm>
              <a:off x="7180160" y="5163242"/>
              <a:ext cx="601718" cy="0"/>
            </a:xfrm>
            <a:prstGeom prst="line">
              <a:avLst/>
            </a:prstGeom>
            <a:ln w="38100">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114690" name="Title 2"/>
          <p:cNvSpPr>
            <a:spLocks noGrp="1"/>
          </p:cNvSpPr>
          <p:nvPr>
            <p:ph type="title"/>
          </p:nvPr>
        </p:nvSpPr>
        <p:spPr>
          <a:ln/>
        </p:spPr>
        <p:txBody>
          <a:bodyPr>
            <a:normAutofit/>
          </a:bodyPr>
          <a:lstStyle/>
          <a:p>
            <a:pPr eaLnBrk="1" hangingPunct="1"/>
            <a:r>
              <a:rPr lang="en-US">
                <a:latin typeface="Arial" charset="0"/>
                <a:cs typeface="Arial" charset="0"/>
              </a:rPr>
              <a:t>Example: </a:t>
            </a:r>
            <a:r>
              <a:rPr lang="en-US" b="0">
                <a:latin typeface="Arial" charset="0"/>
                <a:cs typeface="Arial" charset="0"/>
              </a:rPr>
              <a:t>Associations</a:t>
            </a:r>
          </a:p>
        </p:txBody>
      </p:sp>
      <p:sp>
        <p:nvSpPr>
          <p:cNvPr id="3" name="Slide Number Placeholder 2"/>
          <p:cNvSpPr>
            <a:spLocks noGrp="1"/>
          </p:cNvSpPr>
          <p:nvPr>
            <p:ph type="sldNum" sz="quarter" idx="10"/>
          </p:nvPr>
        </p:nvSpPr>
        <p:spPr/>
        <p:txBody>
          <a:bodyPr/>
          <a:lstStyle/>
          <a:p>
            <a:fld id="{6E6030FC-FB78-5E4D-92EA-5D9433591EA9}" type="slidenum">
              <a:rPr lang="en-US" smtClean="0"/>
              <a:pPr/>
              <a:t>51</a:t>
            </a:fld>
            <a:endParaRPr lang="en-US" dirty="0"/>
          </a:p>
        </p:txBody>
      </p:sp>
      <p:sp>
        <p:nvSpPr>
          <p:cNvPr id="11" name="Rectangle 10"/>
          <p:cNvSpPr/>
          <p:nvPr/>
        </p:nvSpPr>
        <p:spPr>
          <a:xfrm>
            <a:off x="1119176" y="2276408"/>
            <a:ext cx="2014419" cy="276999"/>
          </a:xfrm>
          <a:prstGeom prst="rect">
            <a:avLst/>
          </a:prstGeom>
        </p:spPr>
        <p:txBody>
          <a:bodyPr wrap="none">
            <a:spAutoFit/>
          </a:bodyPr>
          <a:lstStyle/>
          <a:p>
            <a:r>
              <a:rPr lang="en-US" sz="1200" b="1" dirty="0" err="1">
                <a:solidFill>
                  <a:srgbClr val="686868"/>
                </a:solidFill>
                <a:latin typeface="Arial"/>
                <a:cs typeface="Arial"/>
              </a:rPr>
              <a:t>ReportRequestingOfficer</a:t>
            </a:r>
          </a:p>
        </p:txBody>
      </p:sp>
      <p:graphicFrame>
        <p:nvGraphicFramePr>
          <p:cNvPr id="18" name="Table 17"/>
          <p:cNvGraphicFramePr>
            <a:graphicFrameLocks noGrp="1"/>
          </p:cNvGraphicFramePr>
          <p:nvPr>
            <p:extLst>
              <p:ext uri="{D42A27DB-BD31-4B8C-83A1-F6EECF244321}">
                <p14:modId xmlns:p14="http://schemas.microsoft.com/office/powerpoint/2010/main" val="3276357750"/>
              </p:ext>
            </p:extLst>
          </p:nvPr>
        </p:nvGraphicFramePr>
        <p:xfrm>
          <a:off x="1948189" y="4952745"/>
          <a:ext cx="2382289" cy="907490"/>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Person</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err="1" smtClean="0">
                          <a:latin typeface="+mj-lt"/>
                        </a:rPr>
                        <a:t>PersonAge:int</a:t>
                      </a:r>
                      <a:endParaRPr lang="en-US" sz="1400" b="1" dirty="0" smtClean="0">
                        <a:latin typeface="+mj-lt"/>
                      </a:endParaRPr>
                    </a:p>
                    <a:p>
                      <a:pPr algn="ctr"/>
                      <a:r>
                        <a:rPr lang="en-US" sz="1400" b="1" dirty="0" err="1" smtClean="0">
                          <a:latin typeface="+mj-lt"/>
                        </a:rPr>
                        <a:t>PersonSSN</a:t>
                      </a:r>
                      <a:r>
                        <a:rPr lang="en-US" sz="1400" b="1" baseline="0" dirty="0" err="1" smtClean="0">
                          <a:latin typeface="+mj-lt"/>
                        </a:rPr>
                        <a:t>:string</a:t>
                      </a:r>
                      <a:r>
                        <a:rPr lang="en-US" sz="1400" b="1" dirty="0" smtClean="0">
                          <a:latin typeface="+mj-lt"/>
                        </a:rPr>
                        <a:t> </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686866834"/>
              </p:ext>
            </p:extLst>
          </p:nvPr>
        </p:nvGraphicFramePr>
        <p:xfrm>
          <a:off x="3423087" y="2019937"/>
          <a:ext cx="2787213" cy="907490"/>
        </p:xfrm>
        <a:graphic>
          <a:graphicData uri="http://schemas.openxmlformats.org/drawingml/2006/table">
            <a:tbl>
              <a:tblPr firstRow="1" bandRow="1">
                <a:tableStyleId>{8FD4443E-F989-4FC4-A0C8-D5A2AF1F390B}</a:tableStyleId>
              </a:tblPr>
              <a:tblGrid>
                <a:gridCol w="2787213"/>
              </a:tblGrid>
              <a:tr h="403975">
                <a:tc>
                  <a:txBody>
                    <a:bodyPr/>
                    <a:lstStyle/>
                    <a:p>
                      <a:pPr algn="ctr"/>
                      <a:r>
                        <a:rPr lang="en-US" sz="1500" dirty="0" smtClean="0">
                          <a:latin typeface="+mj-lt"/>
                        </a:rPr>
                        <a:t>TravelHistoryReport</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err="1" smtClean="0">
                          <a:latin typeface="+mj-lt"/>
                        </a:rPr>
                        <a:t>ReportID:string</a:t>
                      </a:r>
                      <a:endParaRPr lang="en-US" sz="1400" b="1" dirty="0" smtClean="0">
                        <a:latin typeface="+mj-lt"/>
                      </a:endParaRPr>
                    </a:p>
                    <a:p>
                      <a:pPr algn="ctr"/>
                      <a:r>
                        <a:rPr lang="en-US" sz="1400" b="1" dirty="0" err="1" smtClean="0">
                          <a:latin typeface="+mj-lt"/>
                        </a:rPr>
                        <a:t>ReportTimeStamp:dateTime</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430810003"/>
              </p:ext>
            </p:extLst>
          </p:nvPr>
        </p:nvGraphicFramePr>
        <p:xfrm>
          <a:off x="6364589" y="3550783"/>
          <a:ext cx="2382289" cy="894584"/>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Traveler</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err="1" smtClean="0">
                          <a:latin typeface="+mj-lt"/>
                        </a:rPr>
                        <a:t>TravelerID:string</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910458679"/>
              </p:ext>
            </p:extLst>
          </p:nvPr>
        </p:nvGraphicFramePr>
        <p:xfrm>
          <a:off x="3423087" y="3550783"/>
          <a:ext cx="2382289" cy="907490"/>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TravelIncident</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err="1" smtClean="0">
                          <a:latin typeface="+mj-lt"/>
                        </a:rPr>
                        <a:t>IncidentDate:date</a:t>
                      </a:r>
                      <a:endParaRPr lang="en-US" sz="1400" b="1" dirty="0" smtClean="0">
                        <a:latin typeface="+mj-lt"/>
                      </a:endParaRPr>
                    </a:p>
                    <a:p>
                      <a:pPr algn="ctr"/>
                      <a:r>
                        <a:rPr lang="en-US" sz="1400" b="1" dirty="0" err="1" smtClean="0">
                          <a:latin typeface="+mj-lt"/>
                        </a:rPr>
                        <a:t>IncidentTime</a:t>
                      </a:r>
                      <a:r>
                        <a:rPr lang="en-US" sz="1400" b="1" baseline="0" dirty="0" err="1" smtClean="0">
                          <a:latin typeface="+mj-lt"/>
                        </a:rPr>
                        <a:t>:time</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sp>
        <p:nvSpPr>
          <p:cNvPr id="26" name="Content Placeholder 1"/>
          <p:cNvSpPr>
            <a:spLocks noGrp="1"/>
          </p:cNvSpPr>
          <p:nvPr>
            <p:ph idx="1"/>
          </p:nvPr>
        </p:nvSpPr>
        <p:spPr>
          <a:xfrm>
            <a:off x="324069" y="1122947"/>
            <a:ext cx="8362731" cy="4598737"/>
          </a:xfrm>
        </p:spPr>
        <p:txBody>
          <a:bodyPr>
            <a:normAutofit/>
          </a:bodyPr>
          <a:lstStyle/>
          <a:p>
            <a:r>
              <a:rPr lang="en-US" sz="1700" b="1">
                <a:solidFill>
                  <a:srgbClr val="1F497D"/>
                </a:solidFill>
              </a:rPr>
              <a:t>What are some associations in this diagram?</a:t>
            </a:r>
          </a:p>
          <a:p>
            <a:r>
              <a:rPr lang="en-US" sz="1700" b="1">
                <a:solidFill>
                  <a:srgbClr val="1F497D"/>
                </a:solidFill>
              </a:rPr>
              <a:t>Why do these associations exist?</a:t>
            </a:r>
          </a:p>
        </p:txBody>
      </p:sp>
      <p:sp>
        <p:nvSpPr>
          <p:cNvPr id="27" name="Rounded Rectangle 26"/>
          <p:cNvSpPr/>
          <p:nvPr/>
        </p:nvSpPr>
        <p:spPr bwMode="auto">
          <a:xfrm>
            <a:off x="6763564" y="1587488"/>
            <a:ext cx="1865189" cy="1072444"/>
          </a:xfrm>
          <a:prstGeom prst="roundRect">
            <a:avLst>
              <a:gd name="adj" fmla="val 5374"/>
            </a:avLst>
          </a:prstGeom>
          <a:gradFill>
            <a:gsLst>
              <a:gs pos="0">
                <a:schemeClr val="accent6">
                  <a:lumMod val="75000"/>
                </a:schemeClr>
              </a:gs>
              <a:gs pos="100000">
                <a:schemeClr val="accent6">
                  <a:lumMod val="20000"/>
                  <a:lumOff val="80000"/>
                </a:schemeClr>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b="1" dirty="0">
                <a:solidFill>
                  <a:schemeClr val="tx2"/>
                </a:solidFill>
                <a:latin typeface="Arial"/>
                <a:cs typeface="Arial"/>
              </a:rPr>
              <a:t>It is good practice to name all relationships.</a:t>
            </a:r>
          </a:p>
        </p:txBody>
      </p:sp>
      <p:grpSp>
        <p:nvGrpSpPr>
          <p:cNvPr id="28" name="Group 27"/>
          <p:cNvGrpSpPr/>
          <p:nvPr/>
        </p:nvGrpSpPr>
        <p:grpSpPr>
          <a:xfrm>
            <a:off x="7407343" y="730894"/>
            <a:ext cx="1235427" cy="143483"/>
            <a:chOff x="3462929" y="4029126"/>
            <a:chExt cx="1696889" cy="197077"/>
          </a:xfrm>
        </p:grpSpPr>
        <p:cxnSp>
          <p:nvCxnSpPr>
            <p:cNvPr id="29" name="Straight Connector 28"/>
            <p:cNvCxnSpPr>
              <a:endCxn id="3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0" name="Group 39"/>
          <p:cNvGrpSpPr/>
          <p:nvPr/>
        </p:nvGrpSpPr>
        <p:grpSpPr>
          <a:xfrm>
            <a:off x="4313375" y="5311648"/>
            <a:ext cx="1030472" cy="91440"/>
            <a:chOff x="6921234" y="2430402"/>
            <a:chExt cx="1362220" cy="91440"/>
          </a:xfrm>
        </p:grpSpPr>
        <p:sp>
          <p:nvSpPr>
            <p:cNvPr id="41" name="Flowchart: Decision 40"/>
            <p:cNvSpPr/>
            <p:nvPr/>
          </p:nvSpPr>
          <p:spPr>
            <a:xfrm>
              <a:off x="6921234" y="2430402"/>
              <a:ext cx="274320" cy="91440"/>
            </a:xfrm>
            <a:prstGeom prst="flowChartDecision">
              <a:avLst/>
            </a:prstGeom>
            <a:solidFill>
              <a:schemeClr val="tx1">
                <a:lumMod val="75000"/>
              </a:schemeClr>
            </a:solidFill>
            <a:ln w="3175"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2" name="Straight Arrow Connector 41"/>
            <p:cNvCxnSpPr>
              <a:stCxn id="41" idx="3"/>
            </p:cNvCxnSpPr>
            <p:nvPr/>
          </p:nvCxnSpPr>
          <p:spPr>
            <a:xfrm>
              <a:off x="7195552" y="2476122"/>
              <a:ext cx="1087902" cy="0"/>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rot="5400000">
            <a:off x="3876531" y="4655181"/>
            <a:ext cx="327384" cy="182880"/>
            <a:chOff x="7620986" y="5071802"/>
            <a:chExt cx="327384" cy="182880"/>
          </a:xfrm>
        </p:grpSpPr>
        <p:sp>
          <p:nvSpPr>
            <p:cNvPr id="53" name="Isosceles Triangle 52"/>
            <p:cNvSpPr/>
            <p:nvPr/>
          </p:nvSpPr>
          <p:spPr>
            <a:xfrm rot="5400000">
              <a:off x="7765490" y="5071802"/>
              <a:ext cx="182880" cy="182880"/>
            </a:xfrm>
            <a:prstGeom prst="triangle">
              <a:avLst/>
            </a:prstGeom>
            <a:noFill/>
            <a:ln w="254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4" name="Straight Connector 53"/>
            <p:cNvCxnSpPr/>
            <p:nvPr/>
          </p:nvCxnSpPr>
          <p:spPr>
            <a:xfrm>
              <a:off x="7620986" y="5163242"/>
              <a:ext cx="137160" cy="0"/>
            </a:xfrm>
            <a:prstGeom prst="line">
              <a:avLst/>
            </a:prstGeom>
            <a:ln w="38100">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114688" name="Elbow Connector 114687"/>
          <p:cNvCxnSpPr>
            <a:endCxn id="21" idx="2"/>
          </p:cNvCxnSpPr>
          <p:nvPr/>
        </p:nvCxnSpPr>
        <p:spPr>
          <a:xfrm flipV="1">
            <a:off x="4040222" y="4445367"/>
            <a:ext cx="3515511" cy="153950"/>
          </a:xfrm>
          <a:prstGeom prst="bentConnector2">
            <a:avLst/>
          </a:prstGeom>
          <a:ln w="38100">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19" name="Table 18"/>
          <p:cNvGraphicFramePr>
            <a:graphicFrameLocks noGrp="1"/>
          </p:cNvGraphicFramePr>
          <p:nvPr>
            <p:extLst>
              <p:ext uri="{D42A27DB-BD31-4B8C-83A1-F6EECF244321}">
                <p14:modId xmlns:p14="http://schemas.microsoft.com/office/powerpoint/2010/main" val="16965757"/>
              </p:ext>
            </p:extLst>
          </p:nvPr>
        </p:nvGraphicFramePr>
        <p:xfrm>
          <a:off x="354503" y="3551003"/>
          <a:ext cx="2382289" cy="894363"/>
        </p:xfrm>
        <a:graphic>
          <a:graphicData uri="http://schemas.openxmlformats.org/drawingml/2006/table">
            <a:tbl>
              <a:tblPr firstRow="1" bandRow="1">
                <a:tableStyleId>{8FD4443E-F989-4FC4-A0C8-D5A2AF1F390B}</a:tableStyleId>
              </a:tblPr>
              <a:tblGrid>
                <a:gridCol w="2382289"/>
              </a:tblGrid>
              <a:tr h="403754">
                <a:tc>
                  <a:txBody>
                    <a:bodyPr/>
                    <a:lstStyle/>
                    <a:p>
                      <a:pPr algn="ctr"/>
                      <a:r>
                        <a:rPr lang="en-US" sz="1500" dirty="0" err="1" smtClean="0">
                          <a:latin typeface="+mj-lt"/>
                        </a:rPr>
                        <a:t>SecurityOfficer</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err="1" smtClean="0">
                          <a:latin typeface="+mj-lt"/>
                        </a:rPr>
                        <a:t>BadgeNumber:string</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653249833"/>
              </p:ext>
            </p:extLst>
          </p:nvPr>
        </p:nvGraphicFramePr>
        <p:xfrm>
          <a:off x="5163987" y="4952745"/>
          <a:ext cx="2382289" cy="907490"/>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PersonName</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err="1" smtClean="0">
                          <a:latin typeface="+mj-lt"/>
                        </a:rPr>
                        <a:t>PersonGivenName:string</a:t>
                      </a:r>
                      <a:endParaRPr lang="en-US" sz="1400" b="1" dirty="0" smtClean="0">
                        <a:latin typeface="+mj-lt"/>
                      </a:endParaRPr>
                    </a:p>
                    <a:p>
                      <a:pPr algn="ctr"/>
                      <a:r>
                        <a:rPr lang="en-US" sz="1400" b="1" dirty="0" err="1" smtClean="0">
                          <a:latin typeface="+mj-lt"/>
                        </a:rPr>
                        <a:t>PersonLastName</a:t>
                      </a:r>
                      <a:r>
                        <a:rPr lang="en-US" sz="1400" b="1" baseline="0" dirty="0" err="1" smtClean="0">
                          <a:latin typeface="+mj-lt"/>
                        </a:rPr>
                        <a:t>:string</a:t>
                      </a:r>
                      <a:r>
                        <a:rPr lang="en-US" sz="1400" b="1" dirty="0" smtClean="0">
                          <a:latin typeface="+mj-lt"/>
                        </a:rPr>
                        <a:t> </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cxnSp>
        <p:nvCxnSpPr>
          <p:cNvPr id="35" name="Straight Arrow Connector 34"/>
          <p:cNvCxnSpPr/>
          <p:nvPr/>
        </p:nvCxnSpPr>
        <p:spPr>
          <a:xfrm>
            <a:off x="1480217" y="2690842"/>
            <a:ext cx="0" cy="752024"/>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6" name="Flowchart: Decision 35"/>
          <p:cNvSpPr/>
          <p:nvPr/>
        </p:nvSpPr>
        <p:spPr>
          <a:xfrm rot="10800000">
            <a:off x="3179763" y="2659627"/>
            <a:ext cx="207513" cy="91440"/>
          </a:xfrm>
          <a:prstGeom prst="flowChartDecision">
            <a:avLst/>
          </a:prstGeom>
          <a:noFill/>
          <a:ln w="254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7" name="Straight Connector 36"/>
          <p:cNvCxnSpPr/>
          <p:nvPr/>
        </p:nvCxnSpPr>
        <p:spPr>
          <a:xfrm>
            <a:off x="1480217" y="2707230"/>
            <a:ext cx="1699546" cy="0"/>
          </a:xfrm>
          <a:prstGeom prst="line">
            <a:avLst/>
          </a:prstGeom>
          <a:ln w="38100">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2"/>
          <p:cNvSpPr>
            <a:spLocks noGrp="1"/>
          </p:cNvSpPr>
          <p:nvPr>
            <p:ph type="title"/>
          </p:nvPr>
        </p:nvSpPr>
        <p:spPr>
          <a:ln/>
        </p:spPr>
        <p:txBody>
          <a:bodyPr>
            <a:normAutofit/>
          </a:bodyPr>
          <a:lstStyle/>
          <a:p>
            <a:pPr eaLnBrk="1" hangingPunct="1"/>
            <a:r>
              <a:rPr lang="en-US">
                <a:latin typeface="Arial" charset="0"/>
                <a:cs typeface="Arial" charset="0"/>
              </a:rPr>
              <a:t>Content Modeling: </a:t>
            </a:r>
            <a:r>
              <a:rPr lang="en-US" b="0">
                <a:latin typeface="Arial" charset="0"/>
                <a:cs typeface="Arial" charset="0"/>
              </a:rPr>
              <a:t>Cardinality</a:t>
            </a:r>
          </a:p>
        </p:txBody>
      </p:sp>
      <p:sp>
        <p:nvSpPr>
          <p:cNvPr id="3" name="Slide Number Placeholder 2"/>
          <p:cNvSpPr>
            <a:spLocks noGrp="1"/>
          </p:cNvSpPr>
          <p:nvPr>
            <p:ph type="sldNum" sz="quarter" idx="10"/>
          </p:nvPr>
        </p:nvSpPr>
        <p:spPr/>
        <p:txBody>
          <a:bodyPr/>
          <a:lstStyle/>
          <a:p>
            <a:fld id="{6E6030FC-FB78-5E4D-92EA-5D9433591EA9}" type="slidenum">
              <a:rPr lang="en-US" smtClean="0"/>
              <a:pPr/>
              <a:t>52</a:t>
            </a:fld>
            <a:endParaRPr lang="en-US" dirty="0"/>
          </a:p>
        </p:txBody>
      </p:sp>
      <p:grpSp>
        <p:nvGrpSpPr>
          <p:cNvPr id="12" name="Group 1"/>
          <p:cNvGrpSpPr>
            <a:grpSpLocks/>
          </p:cNvGrpSpPr>
          <p:nvPr/>
        </p:nvGrpSpPr>
        <p:grpSpPr bwMode="auto">
          <a:xfrm>
            <a:off x="4126842" y="1148652"/>
            <a:ext cx="4472528" cy="1402886"/>
            <a:chOff x="469656" y="3044973"/>
            <a:chExt cx="2598609" cy="1861238"/>
          </a:xfrm>
        </p:grpSpPr>
        <p:sp>
          <p:nvSpPr>
            <p:cNvPr id="13" name="Rounded Rectangle 12"/>
            <p:cNvSpPr/>
            <p:nvPr/>
          </p:nvSpPr>
          <p:spPr bwMode="auto">
            <a:xfrm>
              <a:off x="469656" y="3044973"/>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Arial"/>
                  <a:cs typeface="Arial"/>
                </a:rPr>
                <a:t>Implementation</a:t>
              </a:r>
            </a:p>
          </p:txBody>
        </p:sp>
        <p:sp>
          <p:nvSpPr>
            <p:cNvPr id="14" name="Rounded Rectangle 13"/>
            <p:cNvSpPr/>
            <p:nvPr/>
          </p:nvSpPr>
          <p:spPr>
            <a:xfrm>
              <a:off x="536328" y="3783018"/>
              <a:ext cx="2450978" cy="967177"/>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marL="285750" indent="-285750" fontAlgn="auto">
                <a:spcBef>
                  <a:spcPts val="0"/>
                </a:spcBef>
                <a:spcAft>
                  <a:spcPts val="0"/>
                </a:spcAft>
                <a:buFont typeface="Arial"/>
                <a:buChar char="•"/>
                <a:defRPr/>
              </a:pPr>
              <a:r>
                <a:rPr lang="en-US" sz="1600" dirty="0">
                  <a:solidFill>
                    <a:srgbClr val="4E4E4E"/>
                  </a:solidFill>
                  <a:latin typeface="+mj-lt"/>
                  <a:cs typeface="Arial"/>
                </a:rPr>
                <a:t>Used to constrain the relationship between one object and another</a:t>
              </a:r>
            </a:p>
          </p:txBody>
        </p:sp>
      </p:grpSp>
      <p:grpSp>
        <p:nvGrpSpPr>
          <p:cNvPr id="15" name="Group 1"/>
          <p:cNvGrpSpPr>
            <a:grpSpLocks/>
          </p:cNvGrpSpPr>
          <p:nvPr/>
        </p:nvGrpSpPr>
        <p:grpSpPr bwMode="auto">
          <a:xfrm>
            <a:off x="418443" y="1148652"/>
            <a:ext cx="3253740" cy="2273300"/>
            <a:chOff x="469656" y="3044974"/>
            <a:chExt cx="2598609" cy="1861238"/>
          </a:xfrm>
        </p:grpSpPr>
        <p:sp>
          <p:nvSpPr>
            <p:cNvPr id="16" name="Rounded Rectangle 15"/>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Definition</a:t>
              </a:r>
            </a:p>
          </p:txBody>
        </p:sp>
        <p:sp>
          <p:nvSpPr>
            <p:cNvPr id="17" name="Rounded Rectangle 16"/>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a:solidFill>
                    <a:srgbClr val="4E4E4E"/>
                  </a:solidFill>
                  <a:latin typeface="+mj-lt"/>
                  <a:cs typeface="Arial"/>
                </a:rPr>
                <a:t>Designates the quantitative aspect of a relationship - sometimes called “multiplicity”</a:t>
              </a:r>
            </a:p>
            <a:p>
              <a:pPr algn="ctr" fontAlgn="auto">
                <a:spcBef>
                  <a:spcPts val="0"/>
                </a:spcBef>
                <a:spcAft>
                  <a:spcPts val="0"/>
                </a:spcAft>
                <a:defRPr/>
              </a:pPr>
              <a:r>
                <a:rPr lang="en-US" sz="1600" dirty="0">
                  <a:solidFill>
                    <a:srgbClr val="4E4E4E"/>
                  </a:solidFill>
                  <a:latin typeface="+mj-lt"/>
                  <a:cs typeface="Arial"/>
                </a:rPr>
                <a:t>(one-to-one, </a:t>
              </a:r>
              <a:r>
                <a:rPr lang="en-US" sz="1600" dirty="0" smtClean="0">
                  <a:solidFill>
                    <a:srgbClr val="4E4E4E"/>
                  </a:solidFill>
                  <a:latin typeface="+mj-lt"/>
                  <a:cs typeface="Arial"/>
                </a:rPr>
                <a:t>one-to-many)</a:t>
              </a:r>
              <a:endParaRPr lang="en-US" sz="1600" dirty="0">
                <a:solidFill>
                  <a:srgbClr val="4E4E4E"/>
                </a:solidFill>
                <a:latin typeface="+mj-lt"/>
                <a:cs typeface="Arial"/>
              </a:endParaRPr>
            </a:p>
          </p:txBody>
        </p:sp>
      </p:grpSp>
      <p:grpSp>
        <p:nvGrpSpPr>
          <p:cNvPr id="18" name="Group 1"/>
          <p:cNvGrpSpPr>
            <a:grpSpLocks/>
          </p:cNvGrpSpPr>
          <p:nvPr/>
        </p:nvGrpSpPr>
        <p:grpSpPr bwMode="auto">
          <a:xfrm>
            <a:off x="418443" y="3619989"/>
            <a:ext cx="3253740" cy="2411997"/>
            <a:chOff x="469656" y="3044974"/>
            <a:chExt cx="2598609" cy="1861238"/>
          </a:xfrm>
        </p:grpSpPr>
        <p:sp>
          <p:nvSpPr>
            <p:cNvPr id="19" name="Rounded Rectangle 18"/>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Representation</a:t>
              </a:r>
            </a:p>
          </p:txBody>
        </p:sp>
        <p:sp>
          <p:nvSpPr>
            <p:cNvPr id="20" name="Rounded Rectangle 19"/>
            <p:cNvSpPr/>
            <p:nvPr/>
          </p:nvSpPr>
          <p:spPr>
            <a:xfrm>
              <a:off x="536328" y="3545210"/>
              <a:ext cx="2450978" cy="1267384"/>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600" dirty="0">
                  <a:solidFill>
                    <a:srgbClr val="4E4E4E"/>
                  </a:solidFill>
                  <a:latin typeface="+mj-lt"/>
                  <a:cs typeface="Arial"/>
                </a:rPr>
                <a:t>Symbolized by an integer, with a possible accompanying asterisk, at the </a:t>
              </a:r>
              <a:r>
                <a:rPr lang="en-US" sz="1600" dirty="0" smtClean="0">
                  <a:solidFill>
                    <a:srgbClr val="4E4E4E"/>
                  </a:solidFill>
                  <a:latin typeface="+mj-lt"/>
                  <a:cs typeface="Arial"/>
                </a:rPr>
                <a:t>endpoint </a:t>
              </a:r>
              <a:r>
                <a:rPr lang="en-US" sz="1600" dirty="0">
                  <a:solidFill>
                    <a:srgbClr val="4E4E4E"/>
                  </a:solidFill>
                  <a:latin typeface="+mj-lt"/>
                  <a:cs typeface="Arial"/>
                </a:rPr>
                <a:t>of each </a:t>
              </a:r>
              <a:r>
                <a:rPr lang="en-US" sz="1600" dirty="0" smtClean="0">
                  <a:solidFill>
                    <a:srgbClr val="4E4E4E"/>
                  </a:solidFill>
                  <a:latin typeface="+mj-lt"/>
                  <a:cs typeface="Arial"/>
                </a:rPr>
                <a:t>relationship</a:t>
              </a:r>
              <a:endParaRPr lang="en-US" sz="1600" dirty="0">
                <a:solidFill>
                  <a:srgbClr val="4E4E4E"/>
                </a:solidFill>
                <a:latin typeface="+mj-lt"/>
                <a:cs typeface="Arial"/>
              </a:endParaRPr>
            </a:p>
          </p:txBody>
        </p:sp>
      </p:grpSp>
      <p:graphicFrame>
        <p:nvGraphicFramePr>
          <p:cNvPr id="11" name="Table 10"/>
          <p:cNvGraphicFramePr>
            <a:graphicFrameLocks noGrp="1"/>
          </p:cNvGraphicFramePr>
          <p:nvPr>
            <p:extLst>
              <p:ext uri="{D42A27DB-BD31-4B8C-83A1-F6EECF244321}">
                <p14:modId xmlns:p14="http://schemas.microsoft.com/office/powerpoint/2010/main" val="2834316052"/>
              </p:ext>
            </p:extLst>
          </p:nvPr>
        </p:nvGraphicFramePr>
        <p:xfrm>
          <a:off x="5072809" y="3269513"/>
          <a:ext cx="2580594" cy="2762473"/>
        </p:xfrm>
        <a:graphic>
          <a:graphicData uri="http://schemas.openxmlformats.org/drawingml/2006/table">
            <a:tbl>
              <a:tblPr firstRow="1" bandRow="1">
                <a:tableStyleId>{8FD4443E-F989-4FC4-A0C8-D5A2AF1F390B}</a:tableStyleId>
              </a:tblPr>
              <a:tblGrid>
                <a:gridCol w="1028421"/>
                <a:gridCol w="1552173"/>
              </a:tblGrid>
              <a:tr h="289027">
                <a:tc>
                  <a:txBody>
                    <a:bodyPr/>
                    <a:lstStyle/>
                    <a:p>
                      <a:pPr algn="ctr"/>
                      <a:r>
                        <a:rPr lang="en-US" sz="1500" dirty="0">
                          <a:latin typeface="+mj-lt"/>
                        </a:rPr>
                        <a:t>Indicator</a:t>
                      </a:r>
                    </a:p>
                  </a:txBody>
                  <a:tcPr marL="76848" marR="76848" marT="38398" marB="38398" anchor="ctr">
                    <a:lnL w="28575" cap="flat" cmpd="sng" algn="ctr">
                      <a:solidFill>
                        <a:prstClr val="white">
                          <a:lumMod val="85000"/>
                        </a:prstClr>
                      </a:solidFill>
                      <a:prstDash val="solid"/>
                      <a:round/>
                      <a:headEnd type="none" w="med" len="med"/>
                      <a:tailEnd type="none" w="med" len="med"/>
                    </a:lnL>
                    <a:lnR w="6350" cap="flat" cmpd="sng" algn="ctr">
                      <a:solidFill>
                        <a:prstClr val="white">
                          <a:lumMod val="7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chemeClr val="tx2">
                        <a:lumMod val="50000"/>
                      </a:schemeClr>
                    </a:solidFill>
                  </a:tcPr>
                </a:tc>
                <a:tc>
                  <a:txBody>
                    <a:bodyPr/>
                    <a:lstStyle/>
                    <a:p>
                      <a:pPr algn="ctr"/>
                      <a:r>
                        <a:rPr lang="en-US" sz="1500" dirty="0" smtClean="0">
                          <a:latin typeface="+mj-lt"/>
                        </a:rPr>
                        <a:t>Meaning</a:t>
                      </a:r>
                      <a:endParaRPr lang="en-US" sz="1500" dirty="0">
                        <a:latin typeface="+mj-lt"/>
                      </a:endParaRPr>
                    </a:p>
                  </a:txBody>
                  <a:tcPr marL="76848" marR="76848" marT="38398" marB="38398" anchor="ctr">
                    <a:lnL w="6350" cap="flat" cmpd="sng" algn="ctr">
                      <a:solidFill>
                        <a:prstClr val="white">
                          <a:lumMod val="7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chemeClr val="tx2">
                        <a:lumMod val="50000"/>
                      </a:schemeClr>
                    </a:solidFill>
                  </a:tcPr>
                </a:tc>
              </a:tr>
              <a:tr h="351011">
                <a:tc>
                  <a:txBody>
                    <a:bodyPr/>
                    <a:lstStyle/>
                    <a:p>
                      <a:pPr algn="ctr"/>
                      <a:r>
                        <a:rPr lang="en-US" sz="1300" b="0" dirty="0">
                          <a:solidFill>
                            <a:srgbClr val="686868"/>
                          </a:solidFill>
                          <a:latin typeface="+mj-lt"/>
                        </a:rPr>
                        <a:t>0..1</a:t>
                      </a:r>
                    </a:p>
                  </a:txBody>
                  <a:tcPr marL="76848" marR="76848" marT="38398" marB="38398" anchor="ctr">
                    <a:lnL w="28575" cap="flat" cmpd="sng" algn="ctr">
                      <a:solidFill>
                        <a:prstClr val="white">
                          <a:lumMod val="85000"/>
                        </a:prstClr>
                      </a:solidFill>
                      <a:prstDash val="solid"/>
                      <a:round/>
                      <a:headEnd type="none" w="med" len="med"/>
                      <a:tailEnd type="none" w="med" len="med"/>
                    </a:lnL>
                    <a:lnR w="6350" cap="flat" cmpd="sng" algn="ctr">
                      <a:solidFill>
                        <a:prstClr val="white">
                          <a:lumMod val="7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chemeClr val="bg1">
                        <a:lumMod val="85000"/>
                      </a:schemeClr>
                    </a:solidFill>
                  </a:tcPr>
                </a:tc>
                <a:tc>
                  <a:txBody>
                    <a:bodyPr/>
                    <a:lstStyle/>
                    <a:p>
                      <a:pPr algn="ctr"/>
                      <a:r>
                        <a:rPr lang="en-US" sz="1300" b="0" dirty="0">
                          <a:solidFill>
                            <a:srgbClr val="686868"/>
                          </a:solidFill>
                          <a:latin typeface="+mj-lt"/>
                        </a:rPr>
                        <a:t>Zero</a:t>
                      </a:r>
                      <a:r>
                        <a:rPr lang="en-US" sz="1300" b="0" baseline="0" dirty="0">
                          <a:solidFill>
                            <a:srgbClr val="686868"/>
                          </a:solidFill>
                          <a:latin typeface="+mj-lt"/>
                        </a:rPr>
                        <a:t> to One</a:t>
                      </a:r>
                      <a:endParaRPr lang="en-US" sz="1300" b="0" dirty="0">
                        <a:solidFill>
                          <a:srgbClr val="686868"/>
                        </a:solidFill>
                        <a:latin typeface="+mj-lt"/>
                      </a:endParaRPr>
                    </a:p>
                  </a:txBody>
                  <a:tcPr marL="76848" marR="76848" marT="38398" marB="38398" anchor="ctr">
                    <a:lnL w="6350" cap="flat" cmpd="sng" algn="ctr">
                      <a:solidFill>
                        <a:prstClr val="white">
                          <a:lumMod val="7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chemeClr val="bg1">
                        <a:lumMod val="85000"/>
                      </a:schemeClr>
                    </a:solidFill>
                  </a:tcPr>
                </a:tc>
              </a:tr>
              <a:tr h="351011">
                <a:tc>
                  <a:txBody>
                    <a:bodyPr/>
                    <a:lstStyle/>
                    <a:p>
                      <a:pPr algn="ctr"/>
                      <a:r>
                        <a:rPr lang="en-US" sz="1300" b="0" dirty="0">
                          <a:solidFill>
                            <a:srgbClr val="686868"/>
                          </a:solidFill>
                          <a:latin typeface="+mj-lt"/>
                        </a:rPr>
                        <a:t>1</a:t>
                      </a:r>
                    </a:p>
                  </a:txBody>
                  <a:tcPr marL="76848" marR="76848" marT="38398" marB="38398" anchor="ctr">
                    <a:lnL w="28575" cap="flat" cmpd="sng" algn="ctr">
                      <a:solidFill>
                        <a:prstClr val="white">
                          <a:lumMod val="85000"/>
                        </a:prstClr>
                      </a:solidFill>
                      <a:prstDash val="solid"/>
                      <a:round/>
                      <a:headEnd type="none" w="med" len="med"/>
                      <a:tailEnd type="none" w="med" len="med"/>
                    </a:lnL>
                    <a:lnR w="6350" cap="flat" cmpd="sng" algn="ctr">
                      <a:solidFill>
                        <a:prstClr val="white">
                          <a:lumMod val="7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chemeClr val="bg1">
                        <a:lumMod val="95000"/>
                      </a:schemeClr>
                    </a:solidFill>
                  </a:tcPr>
                </a:tc>
                <a:tc>
                  <a:txBody>
                    <a:bodyPr/>
                    <a:lstStyle/>
                    <a:p>
                      <a:pPr algn="ctr"/>
                      <a:r>
                        <a:rPr lang="en-US" sz="1300" b="0" dirty="0">
                          <a:solidFill>
                            <a:srgbClr val="686868"/>
                          </a:solidFill>
                          <a:latin typeface="+mj-lt"/>
                        </a:rPr>
                        <a:t>Exactly One</a:t>
                      </a:r>
                    </a:p>
                  </a:txBody>
                  <a:tcPr marL="76848" marR="76848" marT="38398" marB="38398" anchor="ctr">
                    <a:lnL w="6350" cap="flat" cmpd="sng" algn="ctr">
                      <a:solidFill>
                        <a:prstClr val="white">
                          <a:lumMod val="7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chemeClr val="bg1">
                        <a:lumMod val="95000"/>
                      </a:schemeClr>
                    </a:solidFill>
                  </a:tcPr>
                </a:tc>
              </a:tr>
              <a:tr h="351011">
                <a:tc>
                  <a:txBody>
                    <a:bodyPr/>
                    <a:lstStyle/>
                    <a:p>
                      <a:pPr algn="ctr"/>
                      <a:r>
                        <a:rPr lang="en-US" sz="1300" b="0" dirty="0">
                          <a:solidFill>
                            <a:srgbClr val="686868"/>
                          </a:solidFill>
                          <a:latin typeface="+mj-lt"/>
                        </a:rPr>
                        <a:t>0..*</a:t>
                      </a:r>
                    </a:p>
                  </a:txBody>
                  <a:tcPr marL="76848" marR="76848" marT="38398" marB="38398" anchor="ctr">
                    <a:lnL w="28575" cap="flat" cmpd="sng" algn="ctr">
                      <a:solidFill>
                        <a:prstClr val="white">
                          <a:lumMod val="85000"/>
                        </a:prstClr>
                      </a:solidFill>
                      <a:prstDash val="solid"/>
                      <a:round/>
                      <a:headEnd type="none" w="med" len="med"/>
                      <a:tailEnd type="none" w="med" len="med"/>
                    </a:lnL>
                    <a:lnR w="6350" cap="flat" cmpd="sng" algn="ctr">
                      <a:solidFill>
                        <a:prstClr val="white">
                          <a:lumMod val="7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chemeClr val="bg1">
                        <a:lumMod val="85000"/>
                      </a:schemeClr>
                    </a:solidFill>
                  </a:tcPr>
                </a:tc>
                <a:tc>
                  <a:txBody>
                    <a:bodyPr/>
                    <a:lstStyle/>
                    <a:p>
                      <a:pPr algn="ctr"/>
                      <a:r>
                        <a:rPr lang="en-US" sz="1300" b="0" dirty="0">
                          <a:solidFill>
                            <a:srgbClr val="686868"/>
                          </a:solidFill>
                          <a:latin typeface="+mj-lt"/>
                        </a:rPr>
                        <a:t>Zero to Many</a:t>
                      </a:r>
                    </a:p>
                  </a:txBody>
                  <a:tcPr marL="76848" marR="76848" marT="38398" marB="38398" anchor="ctr">
                    <a:lnL w="6350" cap="flat" cmpd="sng" algn="ctr">
                      <a:solidFill>
                        <a:prstClr val="white">
                          <a:lumMod val="7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chemeClr val="bg1">
                        <a:lumMod val="85000"/>
                      </a:schemeClr>
                    </a:solidFill>
                  </a:tcPr>
                </a:tc>
              </a:tr>
              <a:tr h="351011">
                <a:tc>
                  <a:txBody>
                    <a:bodyPr/>
                    <a:lstStyle/>
                    <a:p>
                      <a:pPr algn="ctr"/>
                      <a:r>
                        <a:rPr lang="en-US" sz="1300" b="0" dirty="0">
                          <a:solidFill>
                            <a:srgbClr val="686868"/>
                          </a:solidFill>
                          <a:latin typeface="+mj-lt"/>
                        </a:rPr>
                        <a:t>*</a:t>
                      </a:r>
                    </a:p>
                  </a:txBody>
                  <a:tcPr marL="76848" marR="76848" marT="38398" marB="38398" anchor="ctr">
                    <a:lnL w="28575" cap="flat" cmpd="sng" algn="ctr">
                      <a:solidFill>
                        <a:prstClr val="white">
                          <a:lumMod val="85000"/>
                        </a:prstClr>
                      </a:solidFill>
                      <a:prstDash val="solid"/>
                      <a:round/>
                      <a:headEnd type="none" w="med" len="med"/>
                      <a:tailEnd type="none" w="med" len="med"/>
                    </a:lnL>
                    <a:lnR w="6350" cap="flat" cmpd="sng" algn="ctr">
                      <a:solidFill>
                        <a:prstClr val="white">
                          <a:lumMod val="7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rgbClr val="F2F2F2"/>
                    </a:solidFill>
                  </a:tcPr>
                </a:tc>
                <a:tc>
                  <a:txBody>
                    <a:bodyPr/>
                    <a:lstStyle/>
                    <a:p>
                      <a:pPr algn="ctr"/>
                      <a:r>
                        <a:rPr lang="en-US" sz="1300" b="0" dirty="0">
                          <a:solidFill>
                            <a:srgbClr val="686868"/>
                          </a:solidFill>
                          <a:latin typeface="+mj-lt"/>
                        </a:rPr>
                        <a:t>Many</a:t>
                      </a:r>
                    </a:p>
                  </a:txBody>
                  <a:tcPr marL="76848" marR="76848" marT="38398" marB="38398" anchor="ctr">
                    <a:lnL w="6350" cap="flat" cmpd="sng" algn="ctr">
                      <a:solidFill>
                        <a:prstClr val="white">
                          <a:lumMod val="7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rgbClr val="F2F2F2"/>
                    </a:solidFill>
                  </a:tcPr>
                </a:tc>
              </a:tr>
              <a:tr h="351011">
                <a:tc>
                  <a:txBody>
                    <a:bodyPr/>
                    <a:lstStyle/>
                    <a:p>
                      <a:pPr algn="ctr"/>
                      <a:r>
                        <a:rPr lang="en-US" sz="1300" b="0" dirty="0">
                          <a:solidFill>
                            <a:srgbClr val="686868"/>
                          </a:solidFill>
                          <a:latin typeface="+mj-lt"/>
                        </a:rPr>
                        <a:t>1..*</a:t>
                      </a:r>
                    </a:p>
                  </a:txBody>
                  <a:tcPr marL="76848" marR="76848" marT="38398" marB="38398" anchor="ctr">
                    <a:lnL w="28575" cap="flat" cmpd="sng" algn="ctr">
                      <a:solidFill>
                        <a:prstClr val="white">
                          <a:lumMod val="85000"/>
                        </a:prstClr>
                      </a:solidFill>
                      <a:prstDash val="solid"/>
                      <a:round/>
                      <a:headEnd type="none" w="med" len="med"/>
                      <a:tailEnd type="none" w="med" len="med"/>
                    </a:lnL>
                    <a:lnR w="6350" cap="flat" cmpd="sng" algn="ctr">
                      <a:solidFill>
                        <a:prstClr val="white">
                          <a:lumMod val="7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chemeClr val="bg1">
                        <a:lumMod val="85000"/>
                      </a:schemeClr>
                    </a:solidFill>
                  </a:tcPr>
                </a:tc>
                <a:tc>
                  <a:txBody>
                    <a:bodyPr/>
                    <a:lstStyle/>
                    <a:p>
                      <a:pPr algn="ctr"/>
                      <a:r>
                        <a:rPr lang="en-US" sz="1300" b="0" dirty="0">
                          <a:solidFill>
                            <a:srgbClr val="686868"/>
                          </a:solidFill>
                          <a:latin typeface="+mj-lt"/>
                        </a:rPr>
                        <a:t>One to Many</a:t>
                      </a:r>
                    </a:p>
                  </a:txBody>
                  <a:tcPr marL="76848" marR="76848" marT="38398" marB="38398" anchor="ctr">
                    <a:lnL w="6350" cap="flat" cmpd="sng" algn="ctr">
                      <a:solidFill>
                        <a:prstClr val="white">
                          <a:lumMod val="7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chemeClr val="bg1">
                        <a:lumMod val="85000"/>
                      </a:schemeClr>
                    </a:solidFill>
                  </a:tcPr>
                </a:tc>
              </a:tr>
              <a:tr h="351011">
                <a:tc>
                  <a:txBody>
                    <a:bodyPr/>
                    <a:lstStyle/>
                    <a:p>
                      <a:pPr algn="ctr"/>
                      <a:r>
                        <a:rPr lang="en-US" sz="1300" b="0" dirty="0">
                          <a:solidFill>
                            <a:srgbClr val="686868"/>
                          </a:solidFill>
                          <a:latin typeface="+mj-lt"/>
                        </a:rPr>
                        <a:t>3</a:t>
                      </a:r>
                    </a:p>
                  </a:txBody>
                  <a:tcPr marL="76848" marR="76848" marT="38398" marB="38398" anchor="ctr">
                    <a:lnL w="28575" cap="flat" cmpd="sng" algn="ctr">
                      <a:solidFill>
                        <a:prstClr val="white">
                          <a:lumMod val="85000"/>
                        </a:prstClr>
                      </a:solidFill>
                      <a:prstDash val="solid"/>
                      <a:round/>
                      <a:headEnd type="none" w="med" len="med"/>
                      <a:tailEnd type="none" w="med" len="med"/>
                    </a:lnL>
                    <a:lnR w="6350" cap="flat" cmpd="sng" algn="ctr">
                      <a:solidFill>
                        <a:prstClr val="white">
                          <a:lumMod val="7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rgbClr val="F2F2F2"/>
                    </a:solidFill>
                  </a:tcPr>
                </a:tc>
                <a:tc>
                  <a:txBody>
                    <a:bodyPr/>
                    <a:lstStyle/>
                    <a:p>
                      <a:pPr algn="ctr"/>
                      <a:r>
                        <a:rPr lang="en-US" sz="1300" b="0" dirty="0">
                          <a:solidFill>
                            <a:srgbClr val="686868"/>
                          </a:solidFill>
                          <a:latin typeface="+mj-lt"/>
                        </a:rPr>
                        <a:t>Exactly Three</a:t>
                      </a:r>
                    </a:p>
                  </a:txBody>
                  <a:tcPr marL="76848" marR="76848" marT="38398" marB="38398" anchor="ctr">
                    <a:lnL w="6350" cap="flat" cmpd="sng" algn="ctr">
                      <a:solidFill>
                        <a:prstClr val="white">
                          <a:lumMod val="7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6350" cap="flat" cmpd="sng" algn="ctr">
                      <a:solidFill>
                        <a:prstClr val="white">
                          <a:lumMod val="75000"/>
                        </a:prstClr>
                      </a:solidFill>
                      <a:prstDash val="solid"/>
                      <a:round/>
                      <a:headEnd type="none" w="med" len="med"/>
                      <a:tailEnd type="none" w="med" len="med"/>
                    </a:lnB>
                    <a:solidFill>
                      <a:srgbClr val="F2F2F2"/>
                    </a:solidFill>
                  </a:tcPr>
                </a:tc>
              </a:tr>
              <a:tr h="351011">
                <a:tc>
                  <a:txBody>
                    <a:bodyPr/>
                    <a:lstStyle/>
                    <a:p>
                      <a:pPr algn="ctr"/>
                      <a:r>
                        <a:rPr lang="en-US" sz="1300" b="0" dirty="0">
                          <a:solidFill>
                            <a:srgbClr val="686868"/>
                          </a:solidFill>
                          <a:latin typeface="+mj-lt"/>
                        </a:rPr>
                        <a:t>4..5</a:t>
                      </a:r>
                    </a:p>
                  </a:txBody>
                  <a:tcPr marL="76848" marR="76848" marT="38398" marB="38398" anchor="ctr">
                    <a:lnL w="28575" cap="flat" cmpd="sng" algn="ctr">
                      <a:solidFill>
                        <a:prstClr val="white">
                          <a:lumMod val="85000"/>
                        </a:prstClr>
                      </a:solidFill>
                      <a:prstDash val="solid"/>
                      <a:round/>
                      <a:headEnd type="none" w="med" len="med"/>
                      <a:tailEnd type="none" w="med" len="med"/>
                    </a:lnL>
                    <a:lnR w="6350" cap="flat" cmpd="sng" algn="ctr">
                      <a:solidFill>
                        <a:prstClr val="white">
                          <a:lumMod val="7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sz="1300" b="0" dirty="0">
                          <a:solidFill>
                            <a:srgbClr val="686868"/>
                          </a:solidFill>
                          <a:latin typeface="+mj-lt"/>
                        </a:rPr>
                        <a:t>Four to Five</a:t>
                      </a:r>
                    </a:p>
                  </a:txBody>
                  <a:tcPr marL="76848" marR="76848" marT="38398" marB="38398" anchor="ctr">
                    <a:lnL w="6350" cap="flat" cmpd="sng" algn="ctr">
                      <a:solidFill>
                        <a:prstClr val="white">
                          <a:lumMod val="7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6350" cap="flat" cmpd="sng" algn="ctr">
                      <a:solidFill>
                        <a:prstClr val="white">
                          <a:lumMod val="7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bl>
          </a:graphicData>
        </a:graphic>
      </p:graphicFrame>
      <p:grpSp>
        <p:nvGrpSpPr>
          <p:cNvPr id="23" name="Group 22"/>
          <p:cNvGrpSpPr/>
          <p:nvPr/>
        </p:nvGrpSpPr>
        <p:grpSpPr>
          <a:xfrm>
            <a:off x="7407343" y="730894"/>
            <a:ext cx="1235427" cy="143483"/>
            <a:chOff x="3462929" y="4029126"/>
            <a:chExt cx="1696889" cy="197077"/>
          </a:xfrm>
        </p:grpSpPr>
        <p:cxnSp>
          <p:nvCxnSpPr>
            <p:cNvPr id="24" name="Straight Connector 23"/>
            <p:cNvCxnSpPr>
              <a:endCxn id="2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p:cNvCxnSpPr/>
          <p:nvPr/>
        </p:nvCxnSpPr>
        <p:spPr>
          <a:xfrm>
            <a:off x="5610618" y="4000390"/>
            <a:ext cx="752065" cy="0"/>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4622342" y="2755295"/>
            <a:ext cx="0" cy="752024"/>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2" name="Group 61"/>
          <p:cNvGrpSpPr/>
          <p:nvPr/>
        </p:nvGrpSpPr>
        <p:grpSpPr>
          <a:xfrm rot="5400000">
            <a:off x="1980129" y="4445277"/>
            <a:ext cx="784598" cy="182880"/>
            <a:chOff x="7180160" y="5071802"/>
            <a:chExt cx="784598" cy="182880"/>
          </a:xfrm>
        </p:grpSpPr>
        <p:sp>
          <p:nvSpPr>
            <p:cNvPr id="63" name="Isosceles Triangle 62"/>
            <p:cNvSpPr/>
            <p:nvPr/>
          </p:nvSpPr>
          <p:spPr>
            <a:xfrm rot="5400000">
              <a:off x="7781878" y="5071802"/>
              <a:ext cx="182880" cy="182880"/>
            </a:xfrm>
            <a:prstGeom prst="triangle">
              <a:avLst/>
            </a:prstGeom>
            <a:noFill/>
            <a:ln w="254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4" name="Straight Connector 63"/>
            <p:cNvCxnSpPr>
              <a:endCxn id="63" idx="3"/>
            </p:cNvCxnSpPr>
            <p:nvPr/>
          </p:nvCxnSpPr>
          <p:spPr>
            <a:xfrm>
              <a:off x="7180160" y="5163242"/>
              <a:ext cx="601718" cy="0"/>
            </a:xfrm>
            <a:prstGeom prst="line">
              <a:avLst/>
            </a:prstGeom>
            <a:ln w="38100">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5" name="Group 64"/>
          <p:cNvGrpSpPr/>
          <p:nvPr/>
        </p:nvGrpSpPr>
        <p:grpSpPr>
          <a:xfrm>
            <a:off x="4327235" y="5313963"/>
            <a:ext cx="1030472" cy="91440"/>
            <a:chOff x="6921234" y="2430402"/>
            <a:chExt cx="1362220" cy="91440"/>
          </a:xfrm>
        </p:grpSpPr>
        <p:sp>
          <p:nvSpPr>
            <p:cNvPr id="66" name="Flowchart: Decision 40"/>
            <p:cNvSpPr/>
            <p:nvPr/>
          </p:nvSpPr>
          <p:spPr>
            <a:xfrm>
              <a:off x="6921234" y="2430402"/>
              <a:ext cx="274320" cy="91440"/>
            </a:xfrm>
            <a:prstGeom prst="flowChartDecision">
              <a:avLst/>
            </a:prstGeom>
            <a:solidFill>
              <a:schemeClr val="tx1">
                <a:lumMod val="75000"/>
              </a:schemeClr>
            </a:solidFill>
            <a:ln w="3175"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7" name="Straight Arrow Connector 66"/>
            <p:cNvCxnSpPr>
              <a:stCxn id="66" idx="3"/>
            </p:cNvCxnSpPr>
            <p:nvPr/>
          </p:nvCxnSpPr>
          <p:spPr>
            <a:xfrm>
              <a:off x="7195552" y="2476122"/>
              <a:ext cx="1087902" cy="0"/>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68" name="Group 67"/>
          <p:cNvGrpSpPr/>
          <p:nvPr/>
        </p:nvGrpSpPr>
        <p:grpSpPr>
          <a:xfrm rot="5400000">
            <a:off x="3890391" y="4657496"/>
            <a:ext cx="327384" cy="182880"/>
            <a:chOff x="7620986" y="5071802"/>
            <a:chExt cx="327384" cy="182880"/>
          </a:xfrm>
        </p:grpSpPr>
        <p:sp>
          <p:nvSpPr>
            <p:cNvPr id="69" name="Isosceles Triangle 68"/>
            <p:cNvSpPr/>
            <p:nvPr/>
          </p:nvSpPr>
          <p:spPr>
            <a:xfrm rot="5400000">
              <a:off x="7765490" y="5071802"/>
              <a:ext cx="182880" cy="182880"/>
            </a:xfrm>
            <a:prstGeom prst="triangle">
              <a:avLst/>
            </a:prstGeom>
            <a:noFill/>
            <a:ln w="254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0" name="Straight Connector 69"/>
            <p:cNvCxnSpPr/>
            <p:nvPr/>
          </p:nvCxnSpPr>
          <p:spPr>
            <a:xfrm>
              <a:off x="7620986" y="5163242"/>
              <a:ext cx="137160" cy="0"/>
            </a:xfrm>
            <a:prstGeom prst="line">
              <a:avLst/>
            </a:prstGeom>
            <a:ln w="38100">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71" name="Elbow Connector 70"/>
          <p:cNvCxnSpPr/>
          <p:nvPr/>
        </p:nvCxnSpPr>
        <p:spPr>
          <a:xfrm flipV="1">
            <a:off x="4054082" y="4447682"/>
            <a:ext cx="3515511" cy="153950"/>
          </a:xfrm>
          <a:prstGeom prst="bentConnector2">
            <a:avLst/>
          </a:prstGeom>
          <a:ln w="38100">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494077" y="2693157"/>
            <a:ext cx="0" cy="752024"/>
          </a:xfrm>
          <a:prstGeom prst="straightConnector1">
            <a:avLst/>
          </a:prstGeom>
          <a:ln w="38100">
            <a:solidFill>
              <a:schemeClr val="tx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73" name="Flowchart: Decision 35"/>
          <p:cNvSpPr/>
          <p:nvPr/>
        </p:nvSpPr>
        <p:spPr>
          <a:xfrm rot="10800000">
            <a:off x="3193623" y="2661942"/>
            <a:ext cx="207513" cy="91440"/>
          </a:xfrm>
          <a:prstGeom prst="flowChartDecision">
            <a:avLst/>
          </a:prstGeom>
          <a:noFill/>
          <a:ln w="25400" cmpd="sng">
            <a:solidFill>
              <a:schemeClr val="tx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4" name="Straight Connector 73"/>
          <p:cNvCxnSpPr/>
          <p:nvPr/>
        </p:nvCxnSpPr>
        <p:spPr>
          <a:xfrm>
            <a:off x="1494077" y="2709545"/>
            <a:ext cx="1699546" cy="0"/>
          </a:xfrm>
          <a:prstGeom prst="line">
            <a:avLst/>
          </a:prstGeom>
          <a:ln w="38100">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0" name="Content Placeholder 1"/>
          <p:cNvSpPr>
            <a:spLocks noGrp="1"/>
          </p:cNvSpPr>
          <p:nvPr>
            <p:ph idx="1"/>
          </p:nvPr>
        </p:nvSpPr>
        <p:spPr>
          <a:xfrm>
            <a:off x="324069" y="1122947"/>
            <a:ext cx="8362731" cy="4598737"/>
          </a:xfrm>
        </p:spPr>
        <p:txBody>
          <a:bodyPr>
            <a:normAutofit/>
          </a:bodyPr>
          <a:lstStyle/>
          <a:p>
            <a:r>
              <a:rPr lang="en-US" sz="1700" b="1">
                <a:solidFill>
                  <a:srgbClr val="1F497D"/>
                </a:solidFill>
              </a:rPr>
              <a:t>What are some examples of cardinality in this diagram?</a:t>
            </a:r>
          </a:p>
          <a:p>
            <a:r>
              <a:rPr lang="en-US" sz="1700" b="1">
                <a:solidFill>
                  <a:srgbClr val="1F497D"/>
                </a:solidFill>
              </a:rPr>
              <a:t>Why do some relationships have a different cardinality?</a:t>
            </a:r>
          </a:p>
        </p:txBody>
      </p:sp>
      <p:sp>
        <p:nvSpPr>
          <p:cNvPr id="3" name="Slide Number Placeholder 2"/>
          <p:cNvSpPr>
            <a:spLocks noGrp="1"/>
          </p:cNvSpPr>
          <p:nvPr>
            <p:ph type="sldNum" sz="quarter" idx="10"/>
          </p:nvPr>
        </p:nvSpPr>
        <p:spPr/>
        <p:txBody>
          <a:bodyPr/>
          <a:lstStyle/>
          <a:p>
            <a:fld id="{6E6030FC-FB78-5E4D-92EA-5D9433591EA9}" type="slidenum">
              <a:rPr lang="en-US" smtClean="0"/>
              <a:pPr/>
              <a:t>53</a:t>
            </a:fld>
            <a:endParaRPr lang="en-US" dirty="0"/>
          </a:p>
        </p:txBody>
      </p:sp>
      <p:sp>
        <p:nvSpPr>
          <p:cNvPr id="15" name="Title 2"/>
          <p:cNvSpPr>
            <a:spLocks noGrp="1"/>
          </p:cNvSpPr>
          <p:nvPr>
            <p:ph type="title"/>
          </p:nvPr>
        </p:nvSpPr>
        <p:spPr>
          <a:ln/>
        </p:spPr>
        <p:txBody>
          <a:bodyPr>
            <a:normAutofit/>
          </a:bodyPr>
          <a:lstStyle/>
          <a:p>
            <a:pPr eaLnBrk="1" hangingPunct="1"/>
            <a:r>
              <a:rPr lang="en-US">
                <a:latin typeface="Arial" charset="0"/>
                <a:cs typeface="Arial" charset="0"/>
              </a:rPr>
              <a:t>Example: </a:t>
            </a:r>
            <a:r>
              <a:rPr lang="en-US" b="0">
                <a:latin typeface="Arial" charset="0"/>
                <a:cs typeface="Arial" charset="0"/>
              </a:rPr>
              <a:t>Cardinality</a:t>
            </a:r>
          </a:p>
        </p:txBody>
      </p:sp>
      <p:sp>
        <p:nvSpPr>
          <p:cNvPr id="18" name="Rectangle 17"/>
          <p:cNvSpPr/>
          <p:nvPr/>
        </p:nvSpPr>
        <p:spPr>
          <a:xfrm>
            <a:off x="1551620" y="3173321"/>
            <a:ext cx="270251" cy="276999"/>
          </a:xfrm>
          <a:prstGeom prst="rect">
            <a:avLst/>
          </a:prstGeom>
        </p:spPr>
        <p:txBody>
          <a:bodyPr wrap="none">
            <a:spAutoFit/>
          </a:bodyPr>
          <a:lstStyle/>
          <a:p>
            <a:r>
              <a:rPr lang="en-US" sz="1200" b="1" dirty="0" err="1">
                <a:solidFill>
                  <a:srgbClr val="686868"/>
                </a:solidFill>
                <a:latin typeface="Arial"/>
                <a:cs typeface="Arial"/>
              </a:rPr>
              <a:t>1</a:t>
            </a:r>
          </a:p>
        </p:txBody>
      </p:sp>
      <p:sp>
        <p:nvSpPr>
          <p:cNvPr id="26" name="Rectangle 25"/>
          <p:cNvSpPr/>
          <p:nvPr/>
        </p:nvSpPr>
        <p:spPr>
          <a:xfrm>
            <a:off x="4846004" y="5042161"/>
            <a:ext cx="270251" cy="276999"/>
          </a:xfrm>
          <a:prstGeom prst="rect">
            <a:avLst/>
          </a:prstGeom>
        </p:spPr>
        <p:txBody>
          <a:bodyPr wrap="none">
            <a:spAutoFit/>
          </a:bodyPr>
          <a:lstStyle/>
          <a:p>
            <a:r>
              <a:rPr lang="en-US" sz="1200" b="1" dirty="0" err="1">
                <a:solidFill>
                  <a:srgbClr val="686868"/>
                </a:solidFill>
                <a:latin typeface="Arial"/>
                <a:cs typeface="Arial"/>
              </a:rPr>
              <a:t>1</a:t>
            </a:r>
          </a:p>
        </p:txBody>
      </p:sp>
      <p:sp>
        <p:nvSpPr>
          <p:cNvPr id="27" name="Rectangle 26"/>
          <p:cNvSpPr/>
          <p:nvPr/>
        </p:nvSpPr>
        <p:spPr>
          <a:xfrm>
            <a:off x="4690776" y="3208138"/>
            <a:ext cx="415649" cy="276999"/>
          </a:xfrm>
          <a:prstGeom prst="rect">
            <a:avLst/>
          </a:prstGeom>
        </p:spPr>
        <p:txBody>
          <a:bodyPr wrap="none">
            <a:spAutoFit/>
          </a:bodyPr>
          <a:lstStyle/>
          <a:p>
            <a:r>
              <a:rPr lang="en-US" sz="1200" b="1" dirty="0" err="1">
                <a:solidFill>
                  <a:srgbClr val="686868"/>
                </a:solidFill>
                <a:latin typeface="Arial"/>
                <a:cs typeface="Arial"/>
              </a:rPr>
              <a:t>0..*</a:t>
            </a:r>
          </a:p>
        </p:txBody>
      </p:sp>
      <p:sp>
        <p:nvSpPr>
          <p:cNvPr id="28" name="Rectangle 27"/>
          <p:cNvSpPr/>
          <p:nvPr/>
        </p:nvSpPr>
        <p:spPr>
          <a:xfrm>
            <a:off x="5889717" y="3666253"/>
            <a:ext cx="415649" cy="276999"/>
          </a:xfrm>
          <a:prstGeom prst="rect">
            <a:avLst/>
          </a:prstGeom>
        </p:spPr>
        <p:txBody>
          <a:bodyPr wrap="none">
            <a:spAutoFit/>
          </a:bodyPr>
          <a:lstStyle/>
          <a:p>
            <a:r>
              <a:rPr lang="en-US" sz="1200" b="1" dirty="0" err="1">
                <a:solidFill>
                  <a:srgbClr val="686868"/>
                </a:solidFill>
                <a:latin typeface="Arial"/>
                <a:cs typeface="Arial"/>
              </a:rPr>
              <a:t>1..*</a:t>
            </a:r>
          </a:p>
        </p:txBody>
      </p:sp>
      <p:grpSp>
        <p:nvGrpSpPr>
          <p:cNvPr id="31" name="Group 30"/>
          <p:cNvGrpSpPr/>
          <p:nvPr/>
        </p:nvGrpSpPr>
        <p:grpSpPr>
          <a:xfrm>
            <a:off x="7407343" y="730894"/>
            <a:ext cx="1235427" cy="143483"/>
            <a:chOff x="3462929" y="4029126"/>
            <a:chExt cx="1696889" cy="197077"/>
          </a:xfrm>
        </p:grpSpPr>
        <p:cxnSp>
          <p:nvCxnSpPr>
            <p:cNvPr id="32" name="Straight Connector 31"/>
            <p:cNvCxnSpPr>
              <a:endCxn id="3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5" name="Rectangle 44"/>
          <p:cNvSpPr/>
          <p:nvPr/>
        </p:nvSpPr>
        <p:spPr>
          <a:xfrm>
            <a:off x="1355666" y="2244876"/>
            <a:ext cx="2014419" cy="276999"/>
          </a:xfrm>
          <a:prstGeom prst="rect">
            <a:avLst/>
          </a:prstGeom>
        </p:spPr>
        <p:txBody>
          <a:bodyPr wrap="none">
            <a:spAutoFit/>
          </a:bodyPr>
          <a:lstStyle/>
          <a:p>
            <a:r>
              <a:rPr lang="en-US" sz="1200" b="1" dirty="0" err="1">
                <a:solidFill>
                  <a:srgbClr val="686868"/>
                </a:solidFill>
                <a:latin typeface="Arial"/>
                <a:cs typeface="Arial"/>
              </a:rPr>
              <a:t>ReportRequestingOfficer</a:t>
            </a:r>
          </a:p>
        </p:txBody>
      </p:sp>
      <p:graphicFrame>
        <p:nvGraphicFramePr>
          <p:cNvPr id="46" name="Table 45"/>
          <p:cNvGraphicFramePr>
            <a:graphicFrameLocks noGrp="1"/>
          </p:cNvGraphicFramePr>
          <p:nvPr>
            <p:extLst>
              <p:ext uri="{D42A27DB-BD31-4B8C-83A1-F6EECF244321}">
                <p14:modId xmlns:p14="http://schemas.microsoft.com/office/powerpoint/2010/main" val="2101277524"/>
              </p:ext>
            </p:extLst>
          </p:nvPr>
        </p:nvGraphicFramePr>
        <p:xfrm>
          <a:off x="1948189" y="4952745"/>
          <a:ext cx="2382289" cy="907490"/>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Person</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PersonAge : int</a:t>
                      </a:r>
                    </a:p>
                    <a:p>
                      <a:pPr algn="ctr"/>
                      <a:r>
                        <a:rPr lang="en-US" sz="1400" b="1" dirty="0" smtClean="0">
                          <a:latin typeface="+mj-lt"/>
                        </a:rPr>
                        <a:t>PersonSSN</a:t>
                      </a:r>
                      <a:r>
                        <a:rPr lang="en-US" sz="1400" b="1" baseline="0" dirty="0" smtClean="0">
                          <a:latin typeface="+mj-lt"/>
                        </a:rPr>
                        <a:t> : string</a:t>
                      </a:r>
                      <a:r>
                        <a:rPr lang="en-US" sz="1400" b="1" dirty="0" smtClean="0">
                          <a:latin typeface="+mj-lt"/>
                        </a:rPr>
                        <a:t> </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611346280"/>
              </p:ext>
            </p:extLst>
          </p:nvPr>
        </p:nvGraphicFramePr>
        <p:xfrm>
          <a:off x="354503" y="3551003"/>
          <a:ext cx="2382289" cy="894363"/>
        </p:xfrm>
        <a:graphic>
          <a:graphicData uri="http://schemas.openxmlformats.org/drawingml/2006/table">
            <a:tbl>
              <a:tblPr firstRow="1" bandRow="1">
                <a:tableStyleId>{8FD4443E-F989-4FC4-A0C8-D5A2AF1F390B}</a:tableStyleId>
              </a:tblPr>
              <a:tblGrid>
                <a:gridCol w="2382289"/>
              </a:tblGrid>
              <a:tr h="403754">
                <a:tc>
                  <a:txBody>
                    <a:bodyPr/>
                    <a:lstStyle/>
                    <a:p>
                      <a:pPr algn="ctr"/>
                      <a:r>
                        <a:rPr lang="en-US" sz="1500" dirty="0" smtClean="0">
                          <a:latin typeface="+mj-lt"/>
                        </a:rPr>
                        <a:t>TSAOfficer</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BadgeNumber : string</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2696821996"/>
              </p:ext>
            </p:extLst>
          </p:nvPr>
        </p:nvGraphicFramePr>
        <p:xfrm>
          <a:off x="3423087" y="2019937"/>
          <a:ext cx="2382289" cy="1120850"/>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TravelHistoryReport</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ReportID : string</a:t>
                      </a:r>
                    </a:p>
                    <a:p>
                      <a:pPr algn="ctr"/>
                      <a:r>
                        <a:rPr lang="en-US" sz="1400" b="1" dirty="0" smtClean="0">
                          <a:latin typeface="+mj-lt"/>
                        </a:rPr>
                        <a:t>ReportTimeStamp : dateTime</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49" name="Table 48"/>
          <p:cNvGraphicFramePr>
            <a:graphicFrameLocks noGrp="1"/>
          </p:cNvGraphicFramePr>
          <p:nvPr>
            <p:extLst>
              <p:ext uri="{D42A27DB-BD31-4B8C-83A1-F6EECF244321}">
                <p14:modId xmlns:p14="http://schemas.microsoft.com/office/powerpoint/2010/main" val="1865464048"/>
              </p:ext>
            </p:extLst>
          </p:nvPr>
        </p:nvGraphicFramePr>
        <p:xfrm>
          <a:off x="6364589" y="3550783"/>
          <a:ext cx="2382289" cy="894584"/>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Traveler</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TravelerID : string</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50" name="Table 49"/>
          <p:cNvGraphicFramePr>
            <a:graphicFrameLocks noGrp="1"/>
          </p:cNvGraphicFramePr>
          <p:nvPr>
            <p:extLst>
              <p:ext uri="{D42A27DB-BD31-4B8C-83A1-F6EECF244321}">
                <p14:modId xmlns:p14="http://schemas.microsoft.com/office/powerpoint/2010/main" val="1844253101"/>
              </p:ext>
            </p:extLst>
          </p:nvPr>
        </p:nvGraphicFramePr>
        <p:xfrm>
          <a:off x="3423087" y="3550783"/>
          <a:ext cx="2382289" cy="907490"/>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TravelIncident</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IncidentDate : date</a:t>
                      </a:r>
                    </a:p>
                    <a:p>
                      <a:pPr algn="ctr"/>
                      <a:r>
                        <a:rPr lang="en-US" sz="1400" b="1" dirty="0" smtClean="0">
                          <a:latin typeface="+mj-lt"/>
                        </a:rPr>
                        <a:t>IncidentTime</a:t>
                      </a:r>
                      <a:r>
                        <a:rPr lang="en-US" sz="1400" b="1" baseline="0" dirty="0" smtClean="0">
                          <a:latin typeface="+mj-lt"/>
                        </a:rPr>
                        <a:t> : time</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347396765"/>
              </p:ext>
            </p:extLst>
          </p:nvPr>
        </p:nvGraphicFramePr>
        <p:xfrm>
          <a:off x="5163987" y="4952745"/>
          <a:ext cx="2382289" cy="907490"/>
        </p:xfrm>
        <a:graphic>
          <a:graphicData uri="http://schemas.openxmlformats.org/drawingml/2006/table">
            <a:tbl>
              <a:tblPr firstRow="1" bandRow="1">
                <a:tableStyleId>{8FD4443E-F989-4FC4-A0C8-D5A2AF1F390B}</a:tableStyleId>
              </a:tblPr>
              <a:tblGrid>
                <a:gridCol w="2382289"/>
              </a:tblGrid>
              <a:tr h="403975">
                <a:tc>
                  <a:txBody>
                    <a:bodyPr/>
                    <a:lstStyle/>
                    <a:p>
                      <a:pPr algn="ctr"/>
                      <a:r>
                        <a:rPr lang="en-US" sz="1500" dirty="0" smtClean="0">
                          <a:latin typeface="+mj-lt"/>
                        </a:rPr>
                        <a:t>PersonName</a:t>
                      </a:r>
                      <a:endParaRPr lang="en-US" sz="1500"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50000"/>
                      </a:schemeClr>
                    </a:solidFill>
                  </a:tcPr>
                </a:tc>
              </a:tr>
              <a:tr h="490609">
                <a:tc>
                  <a:txBody>
                    <a:bodyPr/>
                    <a:lstStyle/>
                    <a:p>
                      <a:pPr algn="ctr"/>
                      <a:r>
                        <a:rPr lang="en-US" sz="1400" b="1" dirty="0" smtClean="0">
                          <a:latin typeface="+mj-lt"/>
                        </a:rPr>
                        <a:t>PersonGivenName : string</a:t>
                      </a:r>
                    </a:p>
                    <a:p>
                      <a:pPr algn="ctr"/>
                      <a:r>
                        <a:rPr lang="en-US" sz="1400" b="1" dirty="0" smtClean="0">
                          <a:latin typeface="+mj-lt"/>
                        </a:rPr>
                        <a:t>PersonLastName</a:t>
                      </a:r>
                      <a:r>
                        <a:rPr lang="en-US" sz="1400" b="1" baseline="0" dirty="0" smtClean="0">
                          <a:latin typeface="+mj-lt"/>
                        </a:rPr>
                        <a:t> : string</a:t>
                      </a:r>
                      <a:r>
                        <a:rPr lang="en-US" sz="1400" b="1" dirty="0" smtClean="0">
                          <a:latin typeface="+mj-lt"/>
                        </a:rPr>
                        <a:t> </a:t>
                      </a:r>
                      <a:endParaRPr lang="en-US" sz="1400" b="1" dirty="0">
                        <a:latin typeface="+mj-lt"/>
                      </a:endParaRPr>
                    </a:p>
                  </a:txBody>
                  <a:tcPr marL="76848" marR="76848" marT="38398" marB="38398"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6A99"/>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2"/>
          <p:cNvSpPr>
            <a:spLocks noGrp="1"/>
          </p:cNvSpPr>
          <p:nvPr>
            <p:ph type="title"/>
          </p:nvPr>
        </p:nvSpPr>
        <p:spPr>
          <a:ln/>
        </p:spPr>
        <p:txBody>
          <a:bodyPr>
            <a:normAutofit fontScale="90000"/>
          </a:bodyPr>
          <a:lstStyle/>
          <a:p>
            <a:pPr eaLnBrk="1" hangingPunct="1"/>
            <a:r>
              <a:rPr lang="en-US">
                <a:latin typeface="Arial" charset="0"/>
                <a:cs typeface="Arial" charset="0"/>
              </a:rPr>
              <a:t>Building an Exchange Content Model</a:t>
            </a:r>
          </a:p>
        </p:txBody>
      </p:sp>
      <p:sp>
        <p:nvSpPr>
          <p:cNvPr id="2" name="Content Placeholder 1"/>
          <p:cNvSpPr>
            <a:spLocks noGrp="1"/>
          </p:cNvSpPr>
          <p:nvPr>
            <p:ph idx="1"/>
          </p:nvPr>
        </p:nvSpPr>
        <p:spPr>
          <a:xfrm>
            <a:off x="324069" y="1122948"/>
            <a:ext cx="8362731" cy="570386"/>
          </a:xfrm>
        </p:spPr>
        <p:txBody>
          <a:bodyPr>
            <a:normAutofit/>
          </a:bodyPr>
          <a:lstStyle/>
          <a:p>
            <a:r>
              <a:rPr lang="en-US" sz="1600" b="1">
                <a:solidFill>
                  <a:schemeClr val="tx2"/>
                </a:solidFill>
              </a:rPr>
              <a:t>The recommended steps for building an Exchange Content Model are:</a:t>
            </a:r>
          </a:p>
        </p:txBody>
      </p:sp>
      <p:sp>
        <p:nvSpPr>
          <p:cNvPr id="3" name="Slide Number Placeholder 2"/>
          <p:cNvSpPr>
            <a:spLocks noGrp="1"/>
          </p:cNvSpPr>
          <p:nvPr>
            <p:ph type="sldNum" sz="quarter" idx="10"/>
          </p:nvPr>
        </p:nvSpPr>
        <p:spPr/>
        <p:txBody>
          <a:bodyPr/>
          <a:lstStyle/>
          <a:p>
            <a:fld id="{6E6030FC-FB78-5E4D-92EA-5D9433591EA9}" type="slidenum">
              <a:rPr lang="en-US" smtClean="0"/>
              <a:pPr/>
              <a:t>54</a:t>
            </a:fld>
            <a:endParaRPr lang="en-US" dirty="0"/>
          </a:p>
        </p:txBody>
      </p:sp>
      <p:sp>
        <p:nvSpPr>
          <p:cNvPr id="95" name="Rounded Rectangle 94"/>
          <p:cNvSpPr/>
          <p:nvPr/>
        </p:nvSpPr>
        <p:spPr bwMode="auto">
          <a:xfrm>
            <a:off x="6453489" y="2066415"/>
            <a:ext cx="2135482" cy="3037271"/>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lstStyle/>
          <a:p>
            <a:pPr algn="ctr">
              <a:lnSpc>
                <a:spcPts val="1880"/>
              </a:lnSpc>
              <a:spcAft>
                <a:spcPts val="600"/>
              </a:spcAft>
              <a:defRPr/>
            </a:pPr>
            <a:r>
              <a:rPr lang="en-US" b="1" spc="-50" dirty="0">
                <a:solidFill>
                  <a:srgbClr val="304776"/>
                </a:solidFill>
                <a:latin typeface="+mj-lt"/>
                <a:cs typeface="Arial"/>
              </a:rPr>
              <a:t>The end result is a visual representation of the data objects and elements that will be included within an exchange</a:t>
            </a:r>
          </a:p>
        </p:txBody>
      </p:sp>
      <p:grpSp>
        <p:nvGrpSpPr>
          <p:cNvPr id="98" name="Group 97"/>
          <p:cNvGrpSpPr/>
          <p:nvPr/>
        </p:nvGrpSpPr>
        <p:grpSpPr>
          <a:xfrm>
            <a:off x="7407343" y="730894"/>
            <a:ext cx="1235427" cy="143483"/>
            <a:chOff x="3462929" y="4029126"/>
            <a:chExt cx="1696889" cy="197077"/>
          </a:xfrm>
        </p:grpSpPr>
        <p:cxnSp>
          <p:nvCxnSpPr>
            <p:cNvPr id="99" name="Straight Connector 98"/>
            <p:cNvCxnSpPr>
              <a:endCxn id="10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Oval 10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Oval 101"/>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Oval 102"/>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Oval 10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 name="Group 6"/>
          <p:cNvGrpSpPr/>
          <p:nvPr/>
        </p:nvGrpSpPr>
        <p:grpSpPr>
          <a:xfrm>
            <a:off x="654559" y="2277000"/>
            <a:ext cx="4959669" cy="2461767"/>
            <a:chOff x="654559" y="2076282"/>
            <a:chExt cx="4959669" cy="2461767"/>
          </a:xfrm>
        </p:grpSpPr>
        <p:grpSp>
          <p:nvGrpSpPr>
            <p:cNvPr id="85" name="Group 84"/>
            <p:cNvGrpSpPr/>
            <p:nvPr/>
          </p:nvGrpSpPr>
          <p:grpSpPr>
            <a:xfrm>
              <a:off x="654559" y="2076282"/>
              <a:ext cx="4959669" cy="2461767"/>
              <a:chOff x="689756" y="1853262"/>
              <a:chExt cx="4959669" cy="2461767"/>
            </a:xfrm>
          </p:grpSpPr>
          <p:sp>
            <p:nvSpPr>
              <p:cNvPr id="30" name="Content Placeholder 22"/>
              <p:cNvSpPr txBox="1">
                <a:spLocks/>
              </p:cNvSpPr>
              <p:nvPr/>
            </p:nvSpPr>
            <p:spPr>
              <a:xfrm>
                <a:off x="1525234" y="1871623"/>
                <a:ext cx="1495490" cy="532842"/>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b="1" dirty="0"/>
                  <a:t>Identify Objects</a:t>
                </a:r>
              </a:p>
            </p:txBody>
          </p:sp>
          <p:cxnSp>
            <p:nvCxnSpPr>
              <p:cNvPr id="31" name="Straight Connector 30"/>
              <p:cNvCxnSpPr/>
              <p:nvPr/>
            </p:nvCxnSpPr>
            <p:spPr>
              <a:xfrm>
                <a:off x="697095" y="2598830"/>
                <a:ext cx="2235800"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689756" y="1856902"/>
                <a:ext cx="567239" cy="567239"/>
                <a:chOff x="821454" y="1841039"/>
                <a:chExt cx="648951" cy="648951"/>
              </a:xfrm>
            </p:grpSpPr>
            <p:sp>
              <p:nvSpPr>
                <p:cNvPr id="32" name="Oval 31"/>
                <p:cNvSpPr/>
                <p:nvPr/>
              </p:nvSpPr>
              <p:spPr>
                <a:xfrm>
                  <a:off x="821454" y="1841039"/>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p:nvSpPr>
              <p:spPr>
                <a:xfrm>
                  <a:off x="828440" y="1889195"/>
                  <a:ext cx="634979" cy="552639"/>
                </a:xfrm>
                <a:prstGeom prst="rect">
                  <a:avLst/>
                </a:prstGeom>
              </p:spPr>
              <p:txBody>
                <a:bodyPr vert="horz" wrap="square" lIns="91440" tIns="45720" rIns="91440" bIns="45720" rtlCol="0">
                  <a:normAutofit fontScale="92500" lnSpcReduction="10000"/>
                </a:bodyPr>
                <a:lstStyle/>
                <a:p>
                  <a:pPr algn="ctr"/>
                  <a:r>
                    <a:rPr lang="en-US" sz="3000" b="1" dirty="0" err="1" smtClean="0">
                      <a:solidFill>
                        <a:schemeClr val="bg1"/>
                      </a:solidFill>
                      <a:latin typeface="Arial"/>
                      <a:cs typeface="Arial"/>
                    </a:rPr>
                    <a:t>1</a:t>
                  </a:r>
                </a:p>
              </p:txBody>
            </p:sp>
          </p:grpSp>
          <p:sp>
            <p:nvSpPr>
              <p:cNvPr id="35" name="Content Placeholder 22"/>
              <p:cNvSpPr txBox="1">
                <a:spLocks/>
              </p:cNvSpPr>
              <p:nvPr/>
            </p:nvSpPr>
            <p:spPr>
              <a:xfrm>
                <a:off x="4121697" y="2763703"/>
                <a:ext cx="1495490" cy="532842"/>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b="1" dirty="0"/>
                  <a:t>Identify Associations</a:t>
                </a:r>
              </a:p>
            </p:txBody>
          </p:sp>
          <p:grpSp>
            <p:nvGrpSpPr>
              <p:cNvPr id="36" name="Group 35"/>
              <p:cNvGrpSpPr/>
              <p:nvPr/>
            </p:nvGrpSpPr>
            <p:grpSpPr>
              <a:xfrm>
                <a:off x="3286219" y="2748982"/>
                <a:ext cx="567239" cy="567239"/>
                <a:chOff x="821454" y="2861639"/>
                <a:chExt cx="648951" cy="648951"/>
              </a:xfrm>
            </p:grpSpPr>
            <p:sp>
              <p:nvSpPr>
                <p:cNvPr id="37" name="Oval 36"/>
                <p:cNvSpPr/>
                <p:nvPr/>
              </p:nvSpPr>
              <p:spPr>
                <a:xfrm>
                  <a:off x="821454" y="2861639"/>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extBox 37"/>
                <p:cNvSpPr txBox="1"/>
                <p:nvPr/>
              </p:nvSpPr>
              <p:spPr>
                <a:xfrm>
                  <a:off x="828440" y="2909792"/>
                  <a:ext cx="634979" cy="552639"/>
                </a:xfrm>
                <a:prstGeom prst="rect">
                  <a:avLst/>
                </a:prstGeom>
              </p:spPr>
              <p:txBody>
                <a:bodyPr vert="horz" wrap="square" lIns="91440" tIns="45720" rIns="91440" bIns="45720" rtlCol="0">
                  <a:normAutofit fontScale="92500" lnSpcReduction="10000"/>
                </a:bodyPr>
                <a:lstStyle/>
                <a:p>
                  <a:pPr algn="ctr"/>
                  <a:r>
                    <a:rPr lang="en-US" sz="3000" b="1" dirty="0" err="1" smtClean="0">
                      <a:solidFill>
                        <a:schemeClr val="bg1"/>
                      </a:solidFill>
                      <a:latin typeface="Arial"/>
                      <a:cs typeface="Arial"/>
                    </a:rPr>
                    <a:t>5</a:t>
                  </a:r>
                </a:p>
              </p:txBody>
            </p:sp>
          </p:grpSp>
          <p:cxnSp>
            <p:nvCxnSpPr>
              <p:cNvPr id="41" name="Straight Connector 40"/>
              <p:cNvCxnSpPr/>
              <p:nvPr/>
            </p:nvCxnSpPr>
            <p:spPr>
              <a:xfrm>
                <a:off x="3109174" y="1853262"/>
                <a:ext cx="4503" cy="245756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3337740" y="3554725"/>
                <a:ext cx="2235800"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5" name="Content Placeholder 22"/>
              <p:cNvSpPr txBox="1">
                <a:spLocks/>
              </p:cNvSpPr>
              <p:nvPr/>
            </p:nvSpPr>
            <p:spPr>
              <a:xfrm>
                <a:off x="1525234" y="2821770"/>
                <a:ext cx="1495490" cy="532842"/>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b="1" dirty="0"/>
                  <a:t>Draw Objects</a:t>
                </a:r>
              </a:p>
            </p:txBody>
          </p:sp>
          <p:cxnSp>
            <p:nvCxnSpPr>
              <p:cNvPr id="46" name="Straight Connector 45"/>
              <p:cNvCxnSpPr/>
              <p:nvPr/>
            </p:nvCxnSpPr>
            <p:spPr>
              <a:xfrm>
                <a:off x="697095" y="3554725"/>
                <a:ext cx="2235800"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689756" y="2807049"/>
                <a:ext cx="567239" cy="567239"/>
                <a:chOff x="821454" y="1841039"/>
                <a:chExt cx="648951" cy="648951"/>
              </a:xfrm>
            </p:grpSpPr>
            <p:sp>
              <p:nvSpPr>
                <p:cNvPr id="48" name="Oval 47"/>
                <p:cNvSpPr/>
                <p:nvPr/>
              </p:nvSpPr>
              <p:spPr>
                <a:xfrm>
                  <a:off x="821454" y="1841039"/>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TextBox 48"/>
                <p:cNvSpPr txBox="1"/>
                <p:nvPr/>
              </p:nvSpPr>
              <p:spPr>
                <a:xfrm>
                  <a:off x="828440" y="1889195"/>
                  <a:ext cx="634979" cy="552639"/>
                </a:xfrm>
                <a:prstGeom prst="rect">
                  <a:avLst/>
                </a:prstGeom>
              </p:spPr>
              <p:txBody>
                <a:bodyPr vert="horz" wrap="square" lIns="91440" tIns="45720" rIns="91440" bIns="45720" rtlCol="0">
                  <a:normAutofit fontScale="92500" lnSpcReduction="10000"/>
                </a:bodyPr>
                <a:lstStyle/>
                <a:p>
                  <a:pPr algn="ctr"/>
                  <a:r>
                    <a:rPr lang="en-US" sz="3000" b="1" dirty="0" err="1" smtClean="0">
                      <a:solidFill>
                        <a:schemeClr val="bg1"/>
                      </a:solidFill>
                      <a:latin typeface="Arial"/>
                      <a:cs typeface="Arial"/>
                    </a:rPr>
                    <a:t>2</a:t>
                  </a:r>
                </a:p>
              </p:txBody>
            </p:sp>
          </p:grpSp>
          <p:sp>
            <p:nvSpPr>
              <p:cNvPr id="50" name="Content Placeholder 22"/>
              <p:cNvSpPr txBox="1">
                <a:spLocks/>
              </p:cNvSpPr>
              <p:nvPr/>
            </p:nvSpPr>
            <p:spPr>
              <a:xfrm>
                <a:off x="4121697" y="3713850"/>
                <a:ext cx="1495490" cy="532842"/>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b="1" dirty="0"/>
                  <a:t>Draw Associations</a:t>
                </a:r>
              </a:p>
            </p:txBody>
          </p:sp>
          <p:grpSp>
            <p:nvGrpSpPr>
              <p:cNvPr id="51" name="Group 50"/>
              <p:cNvGrpSpPr/>
              <p:nvPr/>
            </p:nvGrpSpPr>
            <p:grpSpPr>
              <a:xfrm>
                <a:off x="3286219" y="3699129"/>
                <a:ext cx="567239" cy="567239"/>
                <a:chOff x="821454" y="2861639"/>
                <a:chExt cx="648951" cy="648951"/>
              </a:xfrm>
            </p:grpSpPr>
            <p:sp>
              <p:nvSpPr>
                <p:cNvPr id="52" name="Oval 51"/>
                <p:cNvSpPr/>
                <p:nvPr/>
              </p:nvSpPr>
              <p:spPr>
                <a:xfrm>
                  <a:off x="821454" y="2861639"/>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TextBox 52"/>
                <p:cNvSpPr txBox="1"/>
                <p:nvPr/>
              </p:nvSpPr>
              <p:spPr>
                <a:xfrm>
                  <a:off x="828440" y="2909795"/>
                  <a:ext cx="634979" cy="552639"/>
                </a:xfrm>
                <a:prstGeom prst="rect">
                  <a:avLst/>
                </a:prstGeom>
              </p:spPr>
              <p:txBody>
                <a:bodyPr vert="horz" wrap="square" lIns="91440" tIns="45720" rIns="91440" bIns="45720" rtlCol="0">
                  <a:normAutofit fontScale="92500" lnSpcReduction="10000"/>
                </a:bodyPr>
                <a:lstStyle/>
                <a:p>
                  <a:pPr algn="ctr"/>
                  <a:r>
                    <a:rPr lang="en-US" sz="3000" b="1" dirty="0" err="1" smtClean="0">
                      <a:solidFill>
                        <a:schemeClr val="bg1"/>
                      </a:solidFill>
                      <a:latin typeface="Arial"/>
                      <a:cs typeface="Arial"/>
                    </a:rPr>
                    <a:t>6</a:t>
                  </a:r>
                </a:p>
              </p:txBody>
            </p:sp>
          </p:grpSp>
          <p:sp>
            <p:nvSpPr>
              <p:cNvPr id="55" name="Content Placeholder 22"/>
              <p:cNvSpPr txBox="1">
                <a:spLocks/>
              </p:cNvSpPr>
              <p:nvPr/>
            </p:nvSpPr>
            <p:spPr>
              <a:xfrm>
                <a:off x="1525234" y="3762511"/>
                <a:ext cx="1495490" cy="532842"/>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b="1" dirty="0"/>
                  <a:t>Identify Elements</a:t>
                </a:r>
              </a:p>
            </p:txBody>
          </p:sp>
          <p:grpSp>
            <p:nvGrpSpPr>
              <p:cNvPr id="57" name="Group 56"/>
              <p:cNvGrpSpPr/>
              <p:nvPr/>
            </p:nvGrpSpPr>
            <p:grpSpPr>
              <a:xfrm>
                <a:off x="689756" y="3747790"/>
                <a:ext cx="567239" cy="567239"/>
                <a:chOff x="821454" y="1841039"/>
                <a:chExt cx="648951" cy="648951"/>
              </a:xfrm>
            </p:grpSpPr>
            <p:sp>
              <p:nvSpPr>
                <p:cNvPr id="58" name="Oval 57"/>
                <p:cNvSpPr/>
                <p:nvPr/>
              </p:nvSpPr>
              <p:spPr>
                <a:xfrm>
                  <a:off x="821454" y="1841039"/>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TextBox 58"/>
                <p:cNvSpPr txBox="1"/>
                <p:nvPr/>
              </p:nvSpPr>
              <p:spPr>
                <a:xfrm>
                  <a:off x="828440" y="1889195"/>
                  <a:ext cx="634979" cy="552639"/>
                </a:xfrm>
                <a:prstGeom prst="rect">
                  <a:avLst/>
                </a:prstGeom>
              </p:spPr>
              <p:txBody>
                <a:bodyPr vert="horz" wrap="square" lIns="91440" tIns="45720" rIns="91440" bIns="45720" rtlCol="0">
                  <a:normAutofit fontScale="92500" lnSpcReduction="10000"/>
                </a:bodyPr>
                <a:lstStyle/>
                <a:p>
                  <a:pPr algn="ctr"/>
                  <a:r>
                    <a:rPr lang="en-US" sz="3000" b="1" dirty="0" err="1" smtClean="0">
                      <a:solidFill>
                        <a:schemeClr val="bg1"/>
                      </a:solidFill>
                      <a:latin typeface="Arial"/>
                      <a:cs typeface="Arial"/>
                    </a:rPr>
                    <a:t>3</a:t>
                  </a:r>
                </a:p>
              </p:txBody>
            </p:sp>
          </p:grpSp>
          <p:sp>
            <p:nvSpPr>
              <p:cNvPr id="67" name="Content Placeholder 22"/>
              <p:cNvSpPr txBox="1">
                <a:spLocks/>
              </p:cNvSpPr>
              <p:nvPr/>
            </p:nvSpPr>
            <p:spPr>
              <a:xfrm>
                <a:off x="4153935" y="1905232"/>
                <a:ext cx="1495490" cy="532842"/>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b="1" dirty="0"/>
                  <a:t>Draw Elements</a:t>
                </a:r>
              </a:p>
            </p:txBody>
          </p:sp>
          <p:grpSp>
            <p:nvGrpSpPr>
              <p:cNvPr id="69" name="Group 68"/>
              <p:cNvGrpSpPr/>
              <p:nvPr/>
            </p:nvGrpSpPr>
            <p:grpSpPr>
              <a:xfrm>
                <a:off x="3318459" y="1890511"/>
                <a:ext cx="567239" cy="567239"/>
                <a:chOff x="3828826" y="-1327753"/>
                <a:chExt cx="648951" cy="648951"/>
              </a:xfrm>
            </p:grpSpPr>
            <p:sp>
              <p:nvSpPr>
                <p:cNvPr id="70" name="Oval 69"/>
                <p:cNvSpPr/>
                <p:nvPr/>
              </p:nvSpPr>
              <p:spPr>
                <a:xfrm>
                  <a:off x="3828826" y="-1327753"/>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TextBox 70"/>
                <p:cNvSpPr txBox="1"/>
                <p:nvPr/>
              </p:nvSpPr>
              <p:spPr>
                <a:xfrm>
                  <a:off x="3835812" y="-1279598"/>
                  <a:ext cx="634979" cy="552639"/>
                </a:xfrm>
                <a:prstGeom prst="rect">
                  <a:avLst/>
                </a:prstGeom>
              </p:spPr>
              <p:txBody>
                <a:bodyPr vert="horz" wrap="square" lIns="91440" tIns="45720" rIns="91440" bIns="45720" rtlCol="0">
                  <a:normAutofit fontScale="92500" lnSpcReduction="10000"/>
                </a:bodyPr>
                <a:lstStyle/>
                <a:p>
                  <a:pPr algn="ctr"/>
                  <a:r>
                    <a:rPr lang="en-US" sz="3000" b="1" dirty="0" err="1" smtClean="0">
                      <a:solidFill>
                        <a:schemeClr val="bg1"/>
                      </a:solidFill>
                      <a:latin typeface="Arial"/>
                      <a:cs typeface="Arial"/>
                    </a:rPr>
                    <a:t>4</a:t>
                  </a:r>
                </a:p>
              </p:txBody>
            </p:sp>
          </p:grpSp>
        </p:grpSp>
        <p:cxnSp>
          <p:nvCxnSpPr>
            <p:cNvPr id="65" name="Straight Connector 64"/>
            <p:cNvCxnSpPr/>
            <p:nvPr/>
          </p:nvCxnSpPr>
          <p:spPr>
            <a:xfrm>
              <a:off x="3334424" y="2821850"/>
              <a:ext cx="2235800"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55040" y="2062480"/>
            <a:ext cx="1676400" cy="457200"/>
          </a:xfrm>
          <a:prstGeom prst="rect">
            <a:avLst/>
          </a:prstGeom>
          <a:solidFill>
            <a:schemeClr val="accent1">
              <a:lumMod val="20000"/>
              <a:lumOff val="80000"/>
            </a:schemeClr>
          </a:solidFill>
          <a:ln w="50800" cmpd="sng">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Building an exchange content model</a:t>
            </a:r>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55</a:t>
            </a:fld>
            <a:endParaRPr lang="en-US" dirty="0"/>
          </a:p>
        </p:txBody>
      </p:sp>
      <p:sp>
        <p:nvSpPr>
          <p:cNvPr id="31" name="Text Box 15"/>
          <p:cNvSpPr txBox="1">
            <a:spLocks noChangeArrowheads="1"/>
          </p:cNvSpPr>
          <p:nvPr/>
        </p:nvSpPr>
        <p:spPr bwMode="auto">
          <a:xfrm>
            <a:off x="2976880" y="2092960"/>
            <a:ext cx="5598160" cy="3647152"/>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R="0" lvl="0" indent="-209550" defTabSz="914400" eaLnBrk="1" fontAlgn="auto" latinLnBrk="0" hangingPunct="1">
              <a:lnSpc>
                <a:spcPct val="100000"/>
              </a:lnSpc>
              <a:spcBef>
                <a:spcPct val="50000"/>
              </a:spcBef>
              <a:spcAft>
                <a:spcPts val="0"/>
              </a:spcAft>
              <a:buClrTx/>
              <a:buSzTx/>
              <a:buFontTx/>
              <a:buNone/>
              <a:tabLst/>
              <a:defRPr/>
            </a:pPr>
            <a:r>
              <a:rPr kumimoji="0" lang="en-US" sz="1400" b="1" i="0" u="none" strike="noStrike" kern="0" cap="none" spc="0" normalizeH="0" baseline="0" noProof="0" dirty="0">
                <a:ln>
                  <a:noFill/>
                </a:ln>
                <a:solidFill>
                  <a:schemeClr val="tx2"/>
                </a:solidFill>
                <a:effectLst/>
                <a:uLnTx/>
                <a:uFillTx/>
              </a:rPr>
              <a:t>The following objects are identified for building an Exchange Content Model for the </a:t>
            </a:r>
            <a:r>
              <a:rPr lang="en-US" sz="1400" b="1" kern="0" dirty="0" smtClean="0">
                <a:solidFill>
                  <a:schemeClr val="tx2"/>
                </a:solidFill>
              </a:rPr>
              <a:t>Customs</a:t>
            </a:r>
            <a:r>
              <a:rPr kumimoji="0" lang="en-US" sz="1400" b="1" i="0" u="none" strike="noStrike" kern="0" cap="none" spc="0" normalizeH="0" baseline="0" noProof="0" dirty="0" smtClean="0">
                <a:ln>
                  <a:noFill/>
                </a:ln>
                <a:solidFill>
                  <a:schemeClr val="tx2"/>
                </a:solidFill>
                <a:effectLst/>
                <a:uLnTx/>
                <a:uFillTx/>
              </a:rPr>
              <a:t> </a:t>
            </a:r>
            <a:r>
              <a:rPr kumimoji="0" lang="en-US" sz="1400" b="1" i="0" u="none" strike="noStrike" kern="0" cap="none" spc="0" normalizeH="0" baseline="0" noProof="0" dirty="0">
                <a:ln>
                  <a:noFill/>
                </a:ln>
                <a:solidFill>
                  <a:schemeClr val="tx2"/>
                </a:solidFill>
                <a:effectLst/>
                <a:uLnTx/>
                <a:uFillTx/>
              </a:rPr>
              <a:t>Commercial Vehicle Tracker information exchange:</a:t>
            </a:r>
          </a:p>
          <a:p>
            <a:pPr marL="209550" marR="0" lvl="0" indent="-209550" defTabSz="914400" eaLnBrk="1" fontAlgn="auto" latinLnBrk="0" hangingPunct="1">
              <a:lnSpc>
                <a:spcPct val="100000"/>
              </a:lnSpc>
              <a:spcBef>
                <a:spcPct val="50000"/>
              </a:spcBef>
              <a:spcAft>
                <a:spcPts val="0"/>
              </a:spcAft>
              <a:buClrTx/>
              <a:buSzTx/>
              <a:buFontTx/>
              <a:buNone/>
              <a:tabLst/>
              <a:defRPr/>
            </a:pPr>
            <a:endParaRPr kumimoji="0" lang="en-US" sz="1400" b="0" i="0" u="none" strike="noStrike" kern="0" cap="none" spc="0" normalizeH="0" baseline="0" noProof="0" dirty="0">
              <a:ln>
                <a:noFill/>
              </a:ln>
              <a:solidFill>
                <a:srgbClr val="4E4E4E"/>
              </a:solidFill>
              <a:effectLst/>
              <a:uLnTx/>
              <a:uFillTx/>
            </a:endParaRPr>
          </a:p>
          <a:p>
            <a:pPr marL="209550" marR="0" lvl="0" indent="-209550" defTabSz="914400" eaLnBrk="1" fontAlgn="auto" latinLnBrk="0" hangingPunct="1">
              <a:lnSpc>
                <a:spcPct val="100000"/>
              </a:lnSpc>
              <a:spcBef>
                <a:spcPct val="50000"/>
              </a:spcBef>
              <a:spcAft>
                <a:spcPts val="0"/>
              </a:spcAft>
              <a:buClrTx/>
              <a:buSzTx/>
              <a:buFontTx/>
              <a:buChar char="•"/>
              <a:tabLst/>
              <a:defRPr/>
            </a:pPr>
            <a:r>
              <a:rPr kumimoji="0" lang="en-US" sz="1400" b="0" i="0" u="none" strike="noStrike" kern="0" cap="none" spc="0" normalizeH="0" baseline="0" noProof="0" dirty="0">
                <a:ln>
                  <a:noFill/>
                </a:ln>
                <a:solidFill>
                  <a:srgbClr val="4E4E4E"/>
                </a:solidFill>
                <a:effectLst/>
                <a:uLnTx/>
                <a:uFillTx/>
              </a:rPr>
              <a:t>Driver</a:t>
            </a:r>
          </a:p>
          <a:p>
            <a:pPr marL="209550" marR="0" lvl="0" indent="-209550" defTabSz="914400" eaLnBrk="1" fontAlgn="auto" latinLnBrk="0" hangingPunct="1">
              <a:lnSpc>
                <a:spcPct val="100000"/>
              </a:lnSpc>
              <a:spcBef>
                <a:spcPct val="50000"/>
              </a:spcBef>
              <a:spcAft>
                <a:spcPts val="0"/>
              </a:spcAft>
              <a:buClrTx/>
              <a:buSzTx/>
              <a:buFontTx/>
              <a:buChar char="•"/>
              <a:tabLst/>
              <a:defRPr/>
            </a:pPr>
            <a:r>
              <a:rPr kumimoji="0" lang="en-US" sz="1400" b="0" i="0" u="none" strike="noStrike" kern="0" cap="none" spc="0" normalizeH="0" baseline="0" noProof="0" dirty="0">
                <a:ln>
                  <a:noFill/>
                </a:ln>
                <a:solidFill>
                  <a:srgbClr val="4E4E4E"/>
                </a:solidFill>
                <a:effectLst/>
                <a:uLnTx/>
                <a:uFillTx/>
              </a:rPr>
              <a:t>Commercial Driver License</a:t>
            </a:r>
          </a:p>
          <a:p>
            <a:pPr marL="209550" marR="0" lvl="0" indent="-209550" defTabSz="914400" eaLnBrk="1" fontAlgn="auto" latinLnBrk="0" hangingPunct="1">
              <a:lnSpc>
                <a:spcPct val="100000"/>
              </a:lnSpc>
              <a:spcBef>
                <a:spcPct val="50000"/>
              </a:spcBef>
              <a:spcAft>
                <a:spcPts val="0"/>
              </a:spcAft>
              <a:buClrTx/>
              <a:buSzTx/>
              <a:buFontTx/>
              <a:buChar char="•"/>
              <a:tabLst/>
              <a:defRPr/>
            </a:pPr>
            <a:r>
              <a:rPr kumimoji="0" lang="en-US" sz="1400" b="0" i="0" u="none" strike="noStrike" kern="0" cap="none" spc="0" normalizeH="0" baseline="0" noProof="0" dirty="0">
                <a:ln>
                  <a:noFill/>
                </a:ln>
                <a:solidFill>
                  <a:srgbClr val="4E4E4E"/>
                </a:solidFill>
                <a:effectLst/>
                <a:uLnTx/>
                <a:uFillTx/>
              </a:rPr>
              <a:t>Vehicle</a:t>
            </a:r>
          </a:p>
          <a:p>
            <a:pPr marL="209550" marR="0" lvl="0" indent="-209550" defTabSz="914400" eaLnBrk="1" fontAlgn="auto" latinLnBrk="0" hangingPunct="1">
              <a:lnSpc>
                <a:spcPct val="100000"/>
              </a:lnSpc>
              <a:spcBef>
                <a:spcPct val="50000"/>
              </a:spcBef>
              <a:spcAft>
                <a:spcPts val="0"/>
              </a:spcAft>
              <a:buClrTx/>
              <a:buSzTx/>
              <a:buFontTx/>
              <a:buChar char="•"/>
              <a:tabLst/>
              <a:defRPr/>
            </a:pPr>
            <a:r>
              <a:rPr kumimoji="0" lang="en-US" sz="1400" b="0" i="0" u="none" strike="noStrike" kern="0" cap="none" spc="0" normalizeH="0" baseline="0" noProof="0" dirty="0">
                <a:ln>
                  <a:noFill/>
                </a:ln>
                <a:solidFill>
                  <a:srgbClr val="4E4E4E"/>
                </a:solidFill>
                <a:effectLst/>
                <a:uLnTx/>
                <a:uFillTx/>
              </a:rPr>
              <a:t>Commercial Vehicle Activities</a:t>
            </a:r>
          </a:p>
          <a:p>
            <a:pPr marL="209550" marR="0" lvl="0" indent="-209550" defTabSz="914400" eaLnBrk="1" fontAlgn="auto" latinLnBrk="0" hangingPunct="1">
              <a:lnSpc>
                <a:spcPct val="100000"/>
              </a:lnSpc>
              <a:spcBef>
                <a:spcPct val="50000"/>
              </a:spcBef>
              <a:spcAft>
                <a:spcPts val="0"/>
              </a:spcAft>
              <a:buClrTx/>
              <a:buSzTx/>
              <a:buFontTx/>
              <a:buChar char="•"/>
              <a:tabLst/>
              <a:defRPr/>
            </a:pPr>
            <a:r>
              <a:rPr kumimoji="0" lang="en-US" sz="1400" b="0" i="0" u="none" strike="noStrike" kern="0" cap="none" spc="0" normalizeH="0" baseline="0" noProof="0" dirty="0">
                <a:ln>
                  <a:noFill/>
                </a:ln>
                <a:solidFill>
                  <a:srgbClr val="4E4E4E"/>
                </a:solidFill>
                <a:effectLst/>
                <a:uLnTx/>
                <a:uFillTx/>
              </a:rPr>
              <a:t>Trailer</a:t>
            </a:r>
          </a:p>
          <a:p>
            <a:pPr marL="209550" marR="0" lvl="0" indent="-209550" defTabSz="914400" eaLnBrk="1" fontAlgn="auto" latinLnBrk="0" hangingPunct="1">
              <a:lnSpc>
                <a:spcPct val="100000"/>
              </a:lnSpc>
              <a:spcBef>
                <a:spcPct val="50000"/>
              </a:spcBef>
              <a:spcAft>
                <a:spcPts val="0"/>
              </a:spcAft>
              <a:buClrTx/>
              <a:buSzTx/>
              <a:buFontTx/>
              <a:buChar char="•"/>
              <a:tabLst/>
              <a:defRPr/>
            </a:pPr>
            <a:r>
              <a:rPr kumimoji="0" lang="en-US" sz="1400" b="0" i="0" u="none" strike="noStrike" kern="0" cap="none" spc="0" normalizeH="0" baseline="0" noProof="0" dirty="0">
                <a:ln>
                  <a:noFill/>
                </a:ln>
                <a:solidFill>
                  <a:srgbClr val="4E4E4E"/>
                </a:solidFill>
                <a:effectLst/>
                <a:uLnTx/>
                <a:uFillTx/>
              </a:rPr>
              <a:t>Inspection Search Request</a:t>
            </a:r>
          </a:p>
          <a:p>
            <a:pPr marL="209550" marR="0" lvl="0" indent="-209550" defTabSz="914400" eaLnBrk="1" fontAlgn="auto" latinLnBrk="0" hangingPunct="1">
              <a:lnSpc>
                <a:spcPct val="100000"/>
              </a:lnSpc>
              <a:spcBef>
                <a:spcPct val="50000"/>
              </a:spcBef>
              <a:spcAft>
                <a:spcPts val="0"/>
              </a:spcAft>
              <a:buClrTx/>
              <a:buSzTx/>
              <a:buFontTx/>
              <a:buChar char="•"/>
              <a:tabLst/>
              <a:defRPr/>
            </a:pPr>
            <a:r>
              <a:rPr kumimoji="0" lang="en-US" sz="1400" b="0" i="0" u="none" strike="noStrike" kern="0" cap="none" spc="0" normalizeH="0" baseline="0" noProof="0" dirty="0">
                <a:ln>
                  <a:noFill/>
                </a:ln>
                <a:solidFill>
                  <a:srgbClr val="4E4E4E"/>
                </a:solidFill>
                <a:effectLst/>
                <a:uLnTx/>
                <a:uFillTx/>
              </a:rPr>
              <a:t>Inspection Search Result</a:t>
            </a:r>
          </a:p>
          <a:p>
            <a:pPr marL="209550" marR="0" lvl="0" indent="-209550" defTabSz="914400" eaLnBrk="1" fontAlgn="auto" latinLnBrk="0" hangingPunct="1">
              <a:lnSpc>
                <a:spcPct val="100000"/>
              </a:lnSpc>
              <a:spcBef>
                <a:spcPct val="50000"/>
              </a:spcBef>
              <a:spcAft>
                <a:spcPts val="0"/>
              </a:spcAft>
              <a:buClrTx/>
              <a:buSzTx/>
              <a:buFontTx/>
              <a:buChar char="•"/>
              <a:tabLst/>
              <a:defRPr/>
            </a:pPr>
            <a:r>
              <a:rPr kumimoji="0" lang="en-US" sz="1400" b="0" i="0" u="none" strike="noStrike" kern="0" cap="none" spc="0" normalizeH="0" baseline="0" noProof="0" dirty="0">
                <a:ln>
                  <a:noFill/>
                </a:ln>
                <a:solidFill>
                  <a:srgbClr val="4E4E4E"/>
                </a:solidFill>
                <a:effectLst/>
                <a:uLnTx/>
                <a:uFillTx/>
              </a:rPr>
              <a:t>Inspection Report</a:t>
            </a:r>
          </a:p>
        </p:txBody>
      </p:sp>
      <p:sp>
        <p:nvSpPr>
          <p:cNvPr id="32" name="Text Box 2"/>
          <p:cNvSpPr txBox="1">
            <a:spLocks noChangeArrowheads="1"/>
          </p:cNvSpPr>
          <p:nvPr/>
        </p:nvSpPr>
        <p:spPr bwMode="auto">
          <a:xfrm>
            <a:off x="309880" y="1015048"/>
            <a:ext cx="8556625"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0" u="none" strike="noStrike" kern="0" cap="none" spc="0" normalizeH="0" baseline="0" noProof="0" dirty="0" smtClean="0">
                <a:ln>
                  <a:noFill/>
                </a:ln>
                <a:solidFill>
                  <a:srgbClr val="4E4E4E"/>
                </a:solidFill>
                <a:effectLst/>
                <a:uLnTx/>
                <a:uFillTx/>
                <a:latin typeface="Arial" charset="0"/>
                <a:cs typeface="Arial" charset="0"/>
              </a:rPr>
              <a:t>Let</a:t>
            </a:r>
            <a:r>
              <a:rPr kumimoji="0" lang="en-US" sz="1400" b="0" i="0" u="none" strike="noStrike" kern="0" cap="none" spc="0" normalizeH="0" noProof="0" dirty="0" smtClean="0">
                <a:ln>
                  <a:noFill/>
                </a:ln>
                <a:solidFill>
                  <a:srgbClr val="4E4E4E"/>
                </a:solidFill>
                <a:effectLst/>
                <a:uLnTx/>
                <a:uFillTx/>
                <a:latin typeface="Arial" charset="0"/>
                <a:cs typeface="Arial" charset="0"/>
              </a:rPr>
              <a:t> u</a:t>
            </a:r>
            <a:r>
              <a:rPr kumimoji="0" lang="en-US" sz="1400" b="0" i="0" u="none" strike="noStrike" kern="0" cap="none" spc="0" normalizeH="0" baseline="0" noProof="0" dirty="0" smtClean="0">
                <a:ln>
                  <a:noFill/>
                </a:ln>
                <a:solidFill>
                  <a:srgbClr val="4E4E4E"/>
                </a:solidFill>
                <a:effectLst/>
                <a:uLnTx/>
                <a:uFillTx/>
                <a:latin typeface="Arial" charset="0"/>
                <a:cs typeface="Arial" charset="0"/>
              </a:rPr>
              <a:t>s learn how to build a typical Exchange Content Model by developing one for </a:t>
            </a:r>
            <a:r>
              <a:rPr lang="en-US" sz="1400" i="0" kern="0" dirty="0" smtClean="0">
                <a:solidFill>
                  <a:srgbClr val="4E4E4E"/>
                </a:solidFill>
              </a:rPr>
              <a:t>a Customs</a:t>
            </a:r>
            <a:r>
              <a:rPr kumimoji="0" lang="en-US" sz="1400" b="0" i="0" u="none" strike="noStrike" kern="0" cap="none" spc="0" normalizeH="0" baseline="0" noProof="0" dirty="0" smtClean="0">
                <a:ln>
                  <a:noFill/>
                </a:ln>
                <a:solidFill>
                  <a:srgbClr val="4E4E4E"/>
                </a:solidFill>
                <a:effectLst/>
                <a:uLnTx/>
                <a:uFillTx/>
                <a:latin typeface="Arial" charset="0"/>
                <a:cs typeface="Arial" charset="0"/>
              </a:rPr>
              <a:t> Commercial Vehicle Tracker information exchange. </a:t>
            </a:r>
          </a:p>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1" u="none" strike="noStrike" kern="0" cap="none" spc="0" normalizeH="0" baseline="0" noProof="0" dirty="0" smtClean="0">
                <a:ln>
                  <a:noFill/>
                </a:ln>
                <a:solidFill>
                  <a:srgbClr val="4E4E4E"/>
                </a:solidFill>
                <a:effectLst/>
                <a:uLnTx/>
                <a:uFillTx/>
                <a:latin typeface="Arial" charset="0"/>
                <a:cs typeface="Arial" charset="0"/>
              </a:rPr>
              <a:t>Read each </a:t>
            </a:r>
            <a:r>
              <a:rPr kumimoji="0" lang="en-US" sz="1400" b="1" i="1" u="none" strike="noStrike" kern="0" cap="none" spc="0" normalizeH="0" baseline="0" noProof="0" dirty="0" smtClean="0">
                <a:ln>
                  <a:noFill/>
                </a:ln>
                <a:solidFill>
                  <a:srgbClr val="4E4E4E"/>
                </a:solidFill>
                <a:effectLst/>
                <a:uLnTx/>
                <a:uFillTx/>
                <a:latin typeface="Arial" charset="0"/>
                <a:cs typeface="Arial" charset="0"/>
              </a:rPr>
              <a:t>step</a:t>
            </a:r>
            <a:r>
              <a:rPr kumimoji="0" lang="en-US" sz="1400" b="0" i="1" u="none" strike="noStrike" kern="0" cap="none" spc="0" normalizeH="0" baseline="0" noProof="0" dirty="0" smtClean="0">
                <a:ln>
                  <a:noFill/>
                </a:ln>
                <a:solidFill>
                  <a:srgbClr val="4E4E4E"/>
                </a:solidFill>
                <a:effectLst/>
                <a:uLnTx/>
                <a:uFillTx/>
                <a:latin typeface="Arial" charset="0"/>
                <a:cs typeface="Arial" charset="0"/>
              </a:rPr>
              <a:t> to learn more about developing an Exchange Content Model.</a:t>
            </a:r>
          </a:p>
        </p:txBody>
      </p:sp>
      <p:sp>
        <p:nvSpPr>
          <p:cNvPr id="35" name="Content Placeholder 22"/>
          <p:cNvSpPr txBox="1">
            <a:spLocks/>
          </p:cNvSpPr>
          <p:nvPr/>
        </p:nvSpPr>
        <p:spPr>
          <a:xfrm>
            <a:off x="944558" y="203120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Objects</a:t>
            </a:r>
          </a:p>
        </p:txBody>
      </p:sp>
      <p:cxnSp>
        <p:nvCxnSpPr>
          <p:cNvPr id="36" name="Straight Connector 35"/>
          <p:cNvCxnSpPr/>
          <p:nvPr/>
        </p:nvCxnSpPr>
        <p:spPr>
          <a:xfrm>
            <a:off x="478347" y="263647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71680" y="2045518"/>
            <a:ext cx="439122" cy="439122"/>
            <a:chOff x="821454" y="1841038"/>
            <a:chExt cx="648951" cy="648951"/>
          </a:xfrm>
        </p:grpSpPr>
        <p:sp>
          <p:nvSpPr>
            <p:cNvPr id="61" name="Oval 6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TextBox 6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1</a:t>
              </a:r>
            </a:p>
          </p:txBody>
        </p:sp>
      </p:grpSp>
      <p:sp>
        <p:nvSpPr>
          <p:cNvPr id="63" name="Content Placeholder 22"/>
          <p:cNvSpPr txBox="1">
            <a:spLocks/>
          </p:cNvSpPr>
          <p:nvPr/>
        </p:nvSpPr>
        <p:spPr>
          <a:xfrm>
            <a:off x="944558" y="273269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Objects</a:t>
            </a:r>
          </a:p>
        </p:txBody>
      </p:sp>
      <p:cxnSp>
        <p:nvCxnSpPr>
          <p:cNvPr id="64" name="Straight Connector 63"/>
          <p:cNvCxnSpPr/>
          <p:nvPr/>
        </p:nvCxnSpPr>
        <p:spPr>
          <a:xfrm>
            <a:off x="478347" y="333796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471680" y="2747007"/>
            <a:ext cx="439122" cy="439122"/>
            <a:chOff x="821454" y="1841038"/>
            <a:chExt cx="648951" cy="648951"/>
          </a:xfrm>
        </p:grpSpPr>
        <p:sp>
          <p:nvSpPr>
            <p:cNvPr id="66" name="Oval 6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TextBox 6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2</a:t>
              </a:r>
            </a:p>
          </p:txBody>
        </p:sp>
      </p:grpSp>
      <p:sp>
        <p:nvSpPr>
          <p:cNvPr id="68" name="Content Placeholder 22"/>
          <p:cNvSpPr txBox="1">
            <a:spLocks/>
          </p:cNvSpPr>
          <p:nvPr/>
        </p:nvSpPr>
        <p:spPr>
          <a:xfrm>
            <a:off x="944558" y="3415721"/>
            <a:ext cx="180880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Elements</a:t>
            </a:r>
          </a:p>
        </p:txBody>
      </p:sp>
      <p:cxnSp>
        <p:nvCxnSpPr>
          <p:cNvPr id="69" name="Straight Connector 68"/>
          <p:cNvCxnSpPr/>
          <p:nvPr/>
        </p:nvCxnSpPr>
        <p:spPr>
          <a:xfrm>
            <a:off x="478347" y="4020991"/>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471680" y="3430037"/>
            <a:ext cx="439122" cy="439122"/>
            <a:chOff x="821454" y="1841038"/>
            <a:chExt cx="648951" cy="648951"/>
          </a:xfrm>
        </p:grpSpPr>
        <p:sp>
          <p:nvSpPr>
            <p:cNvPr id="71" name="Oval 7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TextBox 7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3</a:t>
              </a:r>
            </a:p>
          </p:txBody>
        </p:sp>
      </p:grpSp>
      <p:sp>
        <p:nvSpPr>
          <p:cNvPr id="73" name="Content Placeholder 22"/>
          <p:cNvSpPr txBox="1">
            <a:spLocks/>
          </p:cNvSpPr>
          <p:nvPr/>
        </p:nvSpPr>
        <p:spPr>
          <a:xfrm>
            <a:off x="944558" y="409875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Elements</a:t>
            </a:r>
          </a:p>
        </p:txBody>
      </p:sp>
      <p:cxnSp>
        <p:nvCxnSpPr>
          <p:cNvPr id="74" name="Straight Connector 73"/>
          <p:cNvCxnSpPr/>
          <p:nvPr/>
        </p:nvCxnSpPr>
        <p:spPr>
          <a:xfrm>
            <a:off x="478347" y="470402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471680" y="4113066"/>
            <a:ext cx="439122" cy="439122"/>
            <a:chOff x="821454" y="1841038"/>
            <a:chExt cx="648951" cy="648951"/>
          </a:xfrm>
        </p:grpSpPr>
        <p:sp>
          <p:nvSpPr>
            <p:cNvPr id="76" name="Oval 7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TextBox 7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4</a:t>
              </a:r>
            </a:p>
          </p:txBody>
        </p:sp>
      </p:grpSp>
      <p:sp>
        <p:nvSpPr>
          <p:cNvPr id="78" name="Content Placeholder 22"/>
          <p:cNvSpPr txBox="1">
            <a:spLocks/>
          </p:cNvSpPr>
          <p:nvPr/>
        </p:nvSpPr>
        <p:spPr>
          <a:xfrm>
            <a:off x="944558" y="478178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Associations</a:t>
            </a:r>
          </a:p>
        </p:txBody>
      </p:sp>
      <p:cxnSp>
        <p:nvCxnSpPr>
          <p:cNvPr id="79" name="Straight Connector 78"/>
          <p:cNvCxnSpPr/>
          <p:nvPr/>
        </p:nvCxnSpPr>
        <p:spPr>
          <a:xfrm>
            <a:off x="478347" y="538705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a:off x="471680" y="4796096"/>
            <a:ext cx="439122" cy="439122"/>
            <a:chOff x="821454" y="1841038"/>
            <a:chExt cx="648951" cy="648951"/>
          </a:xfrm>
        </p:grpSpPr>
        <p:sp>
          <p:nvSpPr>
            <p:cNvPr id="81" name="Oval 8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TextBox 8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5</a:t>
              </a:r>
            </a:p>
          </p:txBody>
        </p:sp>
      </p:grpSp>
      <p:sp>
        <p:nvSpPr>
          <p:cNvPr id="83" name="Content Placeholder 22"/>
          <p:cNvSpPr txBox="1">
            <a:spLocks/>
          </p:cNvSpPr>
          <p:nvPr/>
        </p:nvSpPr>
        <p:spPr>
          <a:xfrm>
            <a:off x="944558" y="5474039"/>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Associations</a:t>
            </a:r>
          </a:p>
        </p:txBody>
      </p:sp>
      <p:grpSp>
        <p:nvGrpSpPr>
          <p:cNvPr id="85" name="Group 84"/>
          <p:cNvGrpSpPr/>
          <p:nvPr/>
        </p:nvGrpSpPr>
        <p:grpSpPr>
          <a:xfrm>
            <a:off x="471680" y="5488355"/>
            <a:ext cx="439122" cy="439122"/>
            <a:chOff x="821454" y="1841038"/>
            <a:chExt cx="648951" cy="648951"/>
          </a:xfrm>
        </p:grpSpPr>
        <p:sp>
          <p:nvSpPr>
            <p:cNvPr id="86" name="Oval 8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TextBox 8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6</a:t>
              </a:r>
            </a:p>
          </p:txBody>
        </p:sp>
      </p:grpSp>
      <p:cxnSp>
        <p:nvCxnSpPr>
          <p:cNvPr id="88" name="Straight Connector 87"/>
          <p:cNvCxnSpPr/>
          <p:nvPr/>
        </p:nvCxnSpPr>
        <p:spPr>
          <a:xfrm flipH="1">
            <a:off x="2822540" y="2103120"/>
            <a:ext cx="38508" cy="383032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8" name="Group 37"/>
          <p:cNvGrpSpPr/>
          <p:nvPr/>
        </p:nvGrpSpPr>
        <p:grpSpPr>
          <a:xfrm>
            <a:off x="7407343" y="730894"/>
            <a:ext cx="1235427" cy="143483"/>
            <a:chOff x="3462929" y="4029126"/>
            <a:chExt cx="1696889" cy="197077"/>
          </a:xfrm>
        </p:grpSpPr>
        <p:cxnSp>
          <p:nvCxnSpPr>
            <p:cNvPr id="39" name="Straight Connector 38"/>
            <p:cNvCxnSpPr>
              <a:endCxn id="4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208663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955040" y="2763520"/>
            <a:ext cx="1676400" cy="457200"/>
          </a:xfrm>
          <a:prstGeom prst="rect">
            <a:avLst/>
          </a:prstGeom>
          <a:solidFill>
            <a:schemeClr val="accent1">
              <a:lumMod val="20000"/>
              <a:lumOff val="80000"/>
            </a:schemeClr>
          </a:solidFill>
          <a:ln w="50800" cmpd="sng">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Building an exchange content model</a:t>
            </a:r>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56</a:t>
            </a:fld>
            <a:endParaRPr lang="en-US" dirty="0"/>
          </a:p>
        </p:txBody>
      </p:sp>
      <p:sp>
        <p:nvSpPr>
          <p:cNvPr id="31" name="Text Box 15"/>
          <p:cNvSpPr txBox="1">
            <a:spLocks noChangeArrowheads="1"/>
          </p:cNvSpPr>
          <p:nvPr/>
        </p:nvSpPr>
        <p:spPr bwMode="auto">
          <a:xfrm>
            <a:off x="2976880" y="2092960"/>
            <a:ext cx="6167120" cy="492443"/>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R="0" lvl="0" indent="-209550" defTabSz="914400" eaLnBrk="1" fontAlgn="auto" latinLnBrk="0" hangingPunct="1">
              <a:lnSpc>
                <a:spcPct val="100000"/>
              </a:lnSpc>
              <a:spcBef>
                <a:spcPct val="50000"/>
              </a:spcBef>
              <a:spcAft>
                <a:spcPts val="0"/>
              </a:spcAft>
              <a:buClrTx/>
              <a:buSzTx/>
              <a:buFontTx/>
              <a:buNone/>
              <a:tabLst/>
              <a:defRPr/>
            </a:pPr>
            <a:r>
              <a:rPr lang="en-US" sz="1300" b="1" kern="0" dirty="0">
                <a:solidFill>
                  <a:schemeClr val="tx2"/>
                </a:solidFill>
              </a:rPr>
              <a:t>Let us draw the objects which will be part of the Exchange Content Mode for the Customs Commercial Vehicle Tracker information exchange.</a:t>
            </a:r>
          </a:p>
        </p:txBody>
      </p:sp>
      <p:sp>
        <p:nvSpPr>
          <p:cNvPr id="32" name="Text Box 2"/>
          <p:cNvSpPr txBox="1">
            <a:spLocks noChangeArrowheads="1"/>
          </p:cNvSpPr>
          <p:nvPr/>
        </p:nvSpPr>
        <p:spPr bwMode="auto">
          <a:xfrm>
            <a:off x="309880" y="1015048"/>
            <a:ext cx="8556625"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0" u="none" strike="noStrike" kern="0" cap="none" spc="0" normalizeH="0" baseline="0" noProof="0" dirty="0" smtClean="0">
                <a:ln>
                  <a:noFill/>
                </a:ln>
                <a:solidFill>
                  <a:srgbClr val="4E4E4E"/>
                </a:solidFill>
                <a:effectLst/>
                <a:uLnTx/>
                <a:uFillTx/>
                <a:latin typeface="Arial" charset="0"/>
                <a:cs typeface="Arial" charset="0"/>
              </a:rPr>
              <a:t>Let us learn how to build a typical Exchange Content Model by developing one for </a:t>
            </a:r>
            <a:r>
              <a:rPr lang="en-US" sz="1400" i="0" kern="0" dirty="0" smtClean="0">
                <a:solidFill>
                  <a:srgbClr val="4E4E4E"/>
                </a:solidFill>
              </a:rPr>
              <a:t>a Customs</a:t>
            </a:r>
            <a:r>
              <a:rPr kumimoji="0" lang="en-US" sz="1400" b="0" i="0" u="none" strike="noStrike" kern="0" cap="none" spc="0" normalizeH="0" baseline="0" noProof="0" dirty="0" smtClean="0">
                <a:ln>
                  <a:noFill/>
                </a:ln>
                <a:solidFill>
                  <a:srgbClr val="4E4E4E"/>
                </a:solidFill>
                <a:effectLst/>
                <a:uLnTx/>
                <a:uFillTx/>
                <a:latin typeface="Arial" charset="0"/>
                <a:cs typeface="Arial" charset="0"/>
              </a:rPr>
              <a:t> Commercial Vehicle Tracker information exchange. </a:t>
            </a:r>
          </a:p>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1" u="none" strike="noStrike" kern="0" cap="none" spc="0" normalizeH="0" baseline="0" noProof="0" dirty="0" smtClean="0">
                <a:ln>
                  <a:noFill/>
                </a:ln>
                <a:solidFill>
                  <a:srgbClr val="4E4E4E"/>
                </a:solidFill>
                <a:effectLst/>
                <a:uLnTx/>
                <a:uFillTx/>
                <a:latin typeface="Arial" charset="0"/>
                <a:cs typeface="Arial" charset="0"/>
              </a:rPr>
              <a:t>Read each </a:t>
            </a:r>
            <a:r>
              <a:rPr kumimoji="0" lang="en-US" sz="1400" b="1" i="1" u="none" strike="noStrike" kern="0" cap="none" spc="0" normalizeH="0" baseline="0" noProof="0" dirty="0" smtClean="0">
                <a:ln>
                  <a:noFill/>
                </a:ln>
                <a:solidFill>
                  <a:srgbClr val="4E4E4E"/>
                </a:solidFill>
                <a:effectLst/>
                <a:uLnTx/>
                <a:uFillTx/>
                <a:latin typeface="Arial" charset="0"/>
                <a:cs typeface="Arial" charset="0"/>
              </a:rPr>
              <a:t>step</a:t>
            </a:r>
            <a:r>
              <a:rPr kumimoji="0" lang="en-US" sz="1400" b="0" i="1" u="none" strike="noStrike" kern="0" cap="none" spc="0" normalizeH="0" baseline="0" noProof="0" dirty="0" smtClean="0">
                <a:ln>
                  <a:noFill/>
                </a:ln>
                <a:solidFill>
                  <a:srgbClr val="4E4E4E"/>
                </a:solidFill>
                <a:effectLst/>
                <a:uLnTx/>
                <a:uFillTx/>
                <a:latin typeface="Arial" charset="0"/>
                <a:cs typeface="Arial" charset="0"/>
              </a:rPr>
              <a:t> to learn more about developing an Exchange Content Model.</a:t>
            </a:r>
          </a:p>
        </p:txBody>
      </p:sp>
      <p:sp>
        <p:nvSpPr>
          <p:cNvPr id="35" name="Content Placeholder 22"/>
          <p:cNvSpPr txBox="1">
            <a:spLocks/>
          </p:cNvSpPr>
          <p:nvPr/>
        </p:nvSpPr>
        <p:spPr>
          <a:xfrm>
            <a:off x="944558" y="203120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Objects</a:t>
            </a:r>
          </a:p>
        </p:txBody>
      </p:sp>
      <p:cxnSp>
        <p:nvCxnSpPr>
          <p:cNvPr id="36" name="Straight Connector 35"/>
          <p:cNvCxnSpPr/>
          <p:nvPr/>
        </p:nvCxnSpPr>
        <p:spPr>
          <a:xfrm>
            <a:off x="478347" y="263647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71680" y="2045518"/>
            <a:ext cx="439122" cy="439122"/>
            <a:chOff x="821454" y="1841038"/>
            <a:chExt cx="648951" cy="648951"/>
          </a:xfrm>
        </p:grpSpPr>
        <p:sp>
          <p:nvSpPr>
            <p:cNvPr id="61" name="Oval 6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TextBox 6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1</a:t>
              </a:r>
            </a:p>
          </p:txBody>
        </p:sp>
      </p:grpSp>
      <p:sp>
        <p:nvSpPr>
          <p:cNvPr id="63" name="Content Placeholder 22"/>
          <p:cNvSpPr txBox="1">
            <a:spLocks/>
          </p:cNvSpPr>
          <p:nvPr/>
        </p:nvSpPr>
        <p:spPr>
          <a:xfrm>
            <a:off x="944558" y="273269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Objects</a:t>
            </a:r>
          </a:p>
        </p:txBody>
      </p:sp>
      <p:cxnSp>
        <p:nvCxnSpPr>
          <p:cNvPr id="64" name="Straight Connector 63"/>
          <p:cNvCxnSpPr/>
          <p:nvPr/>
        </p:nvCxnSpPr>
        <p:spPr>
          <a:xfrm>
            <a:off x="478347" y="333796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471680" y="2747007"/>
            <a:ext cx="439122" cy="439122"/>
            <a:chOff x="821454" y="1841038"/>
            <a:chExt cx="648951" cy="648951"/>
          </a:xfrm>
        </p:grpSpPr>
        <p:sp>
          <p:nvSpPr>
            <p:cNvPr id="66" name="Oval 6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TextBox 6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2</a:t>
              </a:r>
            </a:p>
          </p:txBody>
        </p:sp>
      </p:grpSp>
      <p:sp>
        <p:nvSpPr>
          <p:cNvPr id="68" name="Content Placeholder 22"/>
          <p:cNvSpPr txBox="1">
            <a:spLocks/>
          </p:cNvSpPr>
          <p:nvPr/>
        </p:nvSpPr>
        <p:spPr>
          <a:xfrm>
            <a:off x="944558" y="3415721"/>
            <a:ext cx="180880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Elements</a:t>
            </a:r>
          </a:p>
        </p:txBody>
      </p:sp>
      <p:cxnSp>
        <p:nvCxnSpPr>
          <p:cNvPr id="69" name="Straight Connector 68"/>
          <p:cNvCxnSpPr/>
          <p:nvPr/>
        </p:nvCxnSpPr>
        <p:spPr>
          <a:xfrm>
            <a:off x="478347" y="4020991"/>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471680" y="3430037"/>
            <a:ext cx="439122" cy="439122"/>
            <a:chOff x="821454" y="1841038"/>
            <a:chExt cx="648951" cy="648951"/>
          </a:xfrm>
        </p:grpSpPr>
        <p:sp>
          <p:nvSpPr>
            <p:cNvPr id="71" name="Oval 7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TextBox 7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3</a:t>
              </a:r>
            </a:p>
          </p:txBody>
        </p:sp>
      </p:grpSp>
      <p:sp>
        <p:nvSpPr>
          <p:cNvPr id="73" name="Content Placeholder 22"/>
          <p:cNvSpPr txBox="1">
            <a:spLocks/>
          </p:cNvSpPr>
          <p:nvPr/>
        </p:nvSpPr>
        <p:spPr>
          <a:xfrm>
            <a:off x="944558" y="409875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Elements</a:t>
            </a:r>
          </a:p>
        </p:txBody>
      </p:sp>
      <p:cxnSp>
        <p:nvCxnSpPr>
          <p:cNvPr id="74" name="Straight Connector 73"/>
          <p:cNvCxnSpPr/>
          <p:nvPr/>
        </p:nvCxnSpPr>
        <p:spPr>
          <a:xfrm>
            <a:off x="478347" y="470402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471680" y="4113066"/>
            <a:ext cx="439122" cy="439122"/>
            <a:chOff x="821454" y="1841038"/>
            <a:chExt cx="648951" cy="648951"/>
          </a:xfrm>
        </p:grpSpPr>
        <p:sp>
          <p:nvSpPr>
            <p:cNvPr id="76" name="Oval 7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TextBox 7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4</a:t>
              </a:r>
            </a:p>
          </p:txBody>
        </p:sp>
      </p:grpSp>
      <p:sp>
        <p:nvSpPr>
          <p:cNvPr id="78" name="Content Placeholder 22"/>
          <p:cNvSpPr txBox="1">
            <a:spLocks/>
          </p:cNvSpPr>
          <p:nvPr/>
        </p:nvSpPr>
        <p:spPr>
          <a:xfrm>
            <a:off x="944558" y="478178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Associations</a:t>
            </a:r>
          </a:p>
        </p:txBody>
      </p:sp>
      <p:cxnSp>
        <p:nvCxnSpPr>
          <p:cNvPr id="79" name="Straight Connector 78"/>
          <p:cNvCxnSpPr/>
          <p:nvPr/>
        </p:nvCxnSpPr>
        <p:spPr>
          <a:xfrm>
            <a:off x="478347" y="538705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a:off x="471680" y="4796096"/>
            <a:ext cx="439122" cy="439122"/>
            <a:chOff x="821454" y="1841038"/>
            <a:chExt cx="648951" cy="648951"/>
          </a:xfrm>
        </p:grpSpPr>
        <p:sp>
          <p:nvSpPr>
            <p:cNvPr id="81" name="Oval 8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TextBox 8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5</a:t>
              </a:r>
            </a:p>
          </p:txBody>
        </p:sp>
      </p:grpSp>
      <p:sp>
        <p:nvSpPr>
          <p:cNvPr id="83" name="Content Placeholder 22"/>
          <p:cNvSpPr txBox="1">
            <a:spLocks/>
          </p:cNvSpPr>
          <p:nvPr/>
        </p:nvSpPr>
        <p:spPr>
          <a:xfrm>
            <a:off x="944558" y="5474039"/>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Associations</a:t>
            </a:r>
          </a:p>
        </p:txBody>
      </p:sp>
      <p:grpSp>
        <p:nvGrpSpPr>
          <p:cNvPr id="85" name="Group 84"/>
          <p:cNvGrpSpPr/>
          <p:nvPr/>
        </p:nvGrpSpPr>
        <p:grpSpPr>
          <a:xfrm>
            <a:off x="471680" y="5488355"/>
            <a:ext cx="439122" cy="439122"/>
            <a:chOff x="821454" y="1841038"/>
            <a:chExt cx="648951" cy="648951"/>
          </a:xfrm>
        </p:grpSpPr>
        <p:sp>
          <p:nvSpPr>
            <p:cNvPr id="86" name="Oval 8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TextBox 8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6</a:t>
              </a:r>
            </a:p>
          </p:txBody>
        </p:sp>
      </p:grpSp>
      <p:cxnSp>
        <p:nvCxnSpPr>
          <p:cNvPr id="88" name="Straight Connector 87"/>
          <p:cNvCxnSpPr/>
          <p:nvPr/>
        </p:nvCxnSpPr>
        <p:spPr>
          <a:xfrm flipH="1">
            <a:off x="2822540" y="2103120"/>
            <a:ext cx="38508" cy="383032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0" name="Group 39"/>
          <p:cNvGrpSpPr/>
          <p:nvPr/>
        </p:nvGrpSpPr>
        <p:grpSpPr>
          <a:xfrm>
            <a:off x="7407343" y="730894"/>
            <a:ext cx="1235427" cy="143483"/>
            <a:chOff x="3462929" y="4029126"/>
            <a:chExt cx="1696889" cy="197077"/>
          </a:xfrm>
        </p:grpSpPr>
        <p:cxnSp>
          <p:nvCxnSpPr>
            <p:cNvPr id="41" name="Straight Connector 40"/>
            <p:cNvCxnSpPr>
              <a:endCxn id="4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55" name="Picture 17"/>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29000" y="2709545"/>
            <a:ext cx="4876800"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2526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55040" y="3464560"/>
            <a:ext cx="1676400" cy="457200"/>
          </a:xfrm>
          <a:prstGeom prst="rect">
            <a:avLst/>
          </a:prstGeom>
          <a:solidFill>
            <a:schemeClr val="accent1">
              <a:lumMod val="20000"/>
              <a:lumOff val="80000"/>
            </a:schemeClr>
          </a:solidFill>
          <a:ln w="50800" cmpd="sng">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Building an exchange content model</a:t>
            </a:r>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57</a:t>
            </a:fld>
            <a:endParaRPr lang="en-US" dirty="0"/>
          </a:p>
        </p:txBody>
      </p:sp>
      <p:sp>
        <p:nvSpPr>
          <p:cNvPr id="31" name="Text Box 15"/>
          <p:cNvSpPr txBox="1">
            <a:spLocks noChangeArrowheads="1"/>
          </p:cNvSpPr>
          <p:nvPr/>
        </p:nvSpPr>
        <p:spPr bwMode="auto">
          <a:xfrm>
            <a:off x="2976880" y="2092960"/>
            <a:ext cx="5598160" cy="2569934"/>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R="0" lvl="0" indent="-209550" defTabSz="914400" eaLnBrk="1" fontAlgn="auto" latinLnBrk="0" hangingPunct="1">
              <a:lnSpc>
                <a:spcPct val="100000"/>
              </a:lnSpc>
              <a:spcBef>
                <a:spcPct val="50000"/>
              </a:spcBef>
              <a:spcAft>
                <a:spcPts val="0"/>
              </a:spcAft>
              <a:buClrTx/>
              <a:buSzTx/>
              <a:buFontTx/>
              <a:buNone/>
              <a:tabLst/>
              <a:defRPr/>
            </a:pPr>
            <a:r>
              <a:rPr lang="en-US" sz="1400" b="1" kern="0" dirty="0">
                <a:solidFill>
                  <a:schemeClr val="tx2"/>
                </a:solidFill>
              </a:rPr>
              <a:t>After identifying the objects, you can find out the elements for each of these objects for which these objects will be unique to each other.  For example, the Driver object can have the following elements:</a:t>
            </a:r>
          </a:p>
          <a:p>
            <a:pPr marL="209550" marR="0" lvl="0" indent="-209550" defTabSz="914400" eaLnBrk="1" fontAlgn="auto" latinLnBrk="0" hangingPunct="1">
              <a:lnSpc>
                <a:spcPct val="100000"/>
              </a:lnSpc>
              <a:spcBef>
                <a:spcPct val="50000"/>
              </a:spcBef>
              <a:spcAft>
                <a:spcPts val="0"/>
              </a:spcAft>
              <a:buClrTx/>
              <a:buSzTx/>
              <a:buFontTx/>
              <a:buNone/>
              <a:tabLst/>
              <a:defRPr/>
            </a:pPr>
            <a:endParaRPr kumimoji="0" lang="en-US" sz="1400" b="0" i="0" u="none" strike="noStrike" kern="0" cap="none" spc="0" normalizeH="0" baseline="0" noProof="0" dirty="0">
              <a:ln>
                <a:noFill/>
              </a:ln>
              <a:solidFill>
                <a:srgbClr val="4E4E4E"/>
              </a:solidFill>
              <a:effectLst/>
              <a:uLnTx/>
              <a:uFillTx/>
            </a:endParaRPr>
          </a:p>
          <a:p>
            <a:pPr marL="209550" marR="0" lvl="0" indent="-209550" defTabSz="914400" eaLnBrk="1" fontAlgn="auto" latinLnBrk="0" hangingPunct="1">
              <a:lnSpc>
                <a:spcPct val="100000"/>
              </a:lnSpc>
              <a:spcBef>
                <a:spcPct val="50000"/>
              </a:spcBef>
              <a:spcAft>
                <a:spcPts val="0"/>
              </a:spcAft>
              <a:buClrTx/>
              <a:buSzTx/>
              <a:buFontTx/>
              <a:buChar char="•"/>
              <a:tabLst/>
              <a:defRPr/>
            </a:pPr>
            <a:r>
              <a:rPr lang="en-US" sz="1400" kern="0" dirty="0">
                <a:solidFill>
                  <a:srgbClr val="4E4E4E"/>
                </a:solidFill>
              </a:rPr>
              <a:t>Driver First Name : string</a:t>
            </a:r>
          </a:p>
          <a:p>
            <a:pPr marL="209550" marR="0" lvl="0" indent="-209550" defTabSz="914400" eaLnBrk="1" fontAlgn="auto" latinLnBrk="0" hangingPunct="1">
              <a:lnSpc>
                <a:spcPct val="100000"/>
              </a:lnSpc>
              <a:spcBef>
                <a:spcPct val="50000"/>
              </a:spcBef>
              <a:spcAft>
                <a:spcPts val="0"/>
              </a:spcAft>
              <a:buClrTx/>
              <a:buSzTx/>
              <a:buFontTx/>
              <a:buChar char="•"/>
              <a:tabLst/>
              <a:defRPr/>
            </a:pPr>
            <a:r>
              <a:rPr lang="en-US" sz="1400" kern="0" dirty="0">
                <a:solidFill>
                  <a:srgbClr val="4E4E4E"/>
                </a:solidFill>
              </a:rPr>
              <a:t>Driver Surname :  string</a:t>
            </a:r>
          </a:p>
          <a:p>
            <a:pPr marL="209550" marR="0" lvl="0" indent="-209550" defTabSz="914400" eaLnBrk="1" fontAlgn="auto" latinLnBrk="0" hangingPunct="1">
              <a:lnSpc>
                <a:spcPct val="100000"/>
              </a:lnSpc>
              <a:spcBef>
                <a:spcPct val="50000"/>
              </a:spcBef>
              <a:spcAft>
                <a:spcPts val="0"/>
              </a:spcAft>
              <a:buClrTx/>
              <a:buSzTx/>
              <a:buFontTx/>
              <a:buChar char="•"/>
              <a:tabLst/>
              <a:defRPr/>
            </a:pPr>
            <a:r>
              <a:rPr lang="en-US" sz="1400" kern="0" dirty="0">
                <a:solidFill>
                  <a:srgbClr val="4E4E4E"/>
                </a:solidFill>
              </a:rPr>
              <a:t>Driver DOB :  date</a:t>
            </a:r>
          </a:p>
          <a:p>
            <a:pPr marR="0" lvl="0" defTabSz="914400" eaLnBrk="1" fontAlgn="auto" latinLnBrk="0" hangingPunct="1">
              <a:lnSpc>
                <a:spcPct val="100000"/>
              </a:lnSpc>
              <a:spcBef>
                <a:spcPct val="50000"/>
              </a:spcBef>
              <a:spcAft>
                <a:spcPts val="0"/>
              </a:spcAft>
              <a:buClrTx/>
              <a:buSzTx/>
              <a:tabLst/>
              <a:defRPr/>
            </a:pPr>
            <a:r>
              <a:rPr lang="en-US" sz="1400" kern="0" dirty="0">
                <a:solidFill>
                  <a:srgbClr val="4E4E4E"/>
                </a:solidFill>
              </a:rPr>
              <a:t>Similarly, you need to identify the elements of each such objects. </a:t>
            </a:r>
          </a:p>
        </p:txBody>
      </p:sp>
      <p:sp>
        <p:nvSpPr>
          <p:cNvPr id="32" name="Text Box 2"/>
          <p:cNvSpPr txBox="1">
            <a:spLocks noChangeArrowheads="1"/>
          </p:cNvSpPr>
          <p:nvPr/>
        </p:nvSpPr>
        <p:spPr bwMode="auto">
          <a:xfrm>
            <a:off x="309880" y="1015048"/>
            <a:ext cx="8556625"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0" u="none" strike="noStrike" kern="0" cap="none" spc="0" normalizeH="0" baseline="0" noProof="0" dirty="0" smtClean="0">
                <a:ln>
                  <a:noFill/>
                </a:ln>
                <a:solidFill>
                  <a:srgbClr val="4E4E4E"/>
                </a:solidFill>
                <a:effectLst/>
                <a:uLnTx/>
                <a:uFillTx/>
                <a:latin typeface="Arial" charset="0"/>
                <a:cs typeface="Arial" charset="0"/>
              </a:rPr>
              <a:t>Let us learn how to build a typical Exchange Content Model by developing one for </a:t>
            </a:r>
            <a:r>
              <a:rPr lang="en-US" sz="1400" i="0" kern="0" dirty="0" smtClean="0">
                <a:solidFill>
                  <a:srgbClr val="4E4E4E"/>
                </a:solidFill>
              </a:rPr>
              <a:t>a Customs</a:t>
            </a:r>
            <a:r>
              <a:rPr kumimoji="0" lang="en-US" sz="1400" b="0" i="0" u="none" strike="noStrike" kern="0" cap="none" spc="0" normalizeH="0" baseline="0" noProof="0" dirty="0" smtClean="0">
                <a:ln>
                  <a:noFill/>
                </a:ln>
                <a:solidFill>
                  <a:srgbClr val="4E4E4E"/>
                </a:solidFill>
                <a:effectLst/>
                <a:uLnTx/>
                <a:uFillTx/>
                <a:latin typeface="Arial" charset="0"/>
                <a:cs typeface="Arial" charset="0"/>
              </a:rPr>
              <a:t> Commercial Vehicle Tracker information exchange. </a:t>
            </a:r>
          </a:p>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1" u="none" strike="noStrike" kern="0" cap="none" spc="0" normalizeH="0" baseline="0" noProof="0" dirty="0" smtClean="0">
                <a:ln>
                  <a:noFill/>
                </a:ln>
                <a:solidFill>
                  <a:srgbClr val="4E4E4E"/>
                </a:solidFill>
                <a:effectLst/>
                <a:uLnTx/>
                <a:uFillTx/>
                <a:latin typeface="Arial" charset="0"/>
                <a:cs typeface="Arial" charset="0"/>
              </a:rPr>
              <a:t>Read each </a:t>
            </a:r>
            <a:r>
              <a:rPr kumimoji="0" lang="en-US" sz="1400" b="1" i="1" u="none" strike="noStrike" kern="0" cap="none" spc="0" normalizeH="0" baseline="0" noProof="0" dirty="0" smtClean="0">
                <a:ln>
                  <a:noFill/>
                </a:ln>
                <a:solidFill>
                  <a:srgbClr val="4E4E4E"/>
                </a:solidFill>
                <a:effectLst/>
                <a:uLnTx/>
                <a:uFillTx/>
                <a:latin typeface="Arial" charset="0"/>
                <a:cs typeface="Arial" charset="0"/>
              </a:rPr>
              <a:t>step</a:t>
            </a:r>
            <a:r>
              <a:rPr kumimoji="0" lang="en-US" sz="1400" b="0" i="1" u="none" strike="noStrike" kern="0" cap="none" spc="0" normalizeH="0" baseline="0" noProof="0" dirty="0" smtClean="0">
                <a:ln>
                  <a:noFill/>
                </a:ln>
                <a:solidFill>
                  <a:srgbClr val="4E4E4E"/>
                </a:solidFill>
                <a:effectLst/>
                <a:uLnTx/>
                <a:uFillTx/>
                <a:latin typeface="Arial" charset="0"/>
                <a:cs typeface="Arial" charset="0"/>
              </a:rPr>
              <a:t> to learn more about developing an Exchange Content Model.</a:t>
            </a:r>
          </a:p>
        </p:txBody>
      </p:sp>
      <p:sp>
        <p:nvSpPr>
          <p:cNvPr id="35" name="Content Placeholder 22"/>
          <p:cNvSpPr txBox="1">
            <a:spLocks/>
          </p:cNvSpPr>
          <p:nvPr/>
        </p:nvSpPr>
        <p:spPr>
          <a:xfrm>
            <a:off x="944558" y="203120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Objects</a:t>
            </a:r>
          </a:p>
        </p:txBody>
      </p:sp>
      <p:cxnSp>
        <p:nvCxnSpPr>
          <p:cNvPr id="36" name="Straight Connector 35"/>
          <p:cNvCxnSpPr/>
          <p:nvPr/>
        </p:nvCxnSpPr>
        <p:spPr>
          <a:xfrm>
            <a:off x="478347" y="263647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71680" y="2045518"/>
            <a:ext cx="439122" cy="439122"/>
            <a:chOff x="821454" y="1841038"/>
            <a:chExt cx="648951" cy="648951"/>
          </a:xfrm>
        </p:grpSpPr>
        <p:sp>
          <p:nvSpPr>
            <p:cNvPr id="61" name="Oval 6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TextBox 6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1</a:t>
              </a:r>
            </a:p>
          </p:txBody>
        </p:sp>
      </p:grpSp>
      <p:sp>
        <p:nvSpPr>
          <p:cNvPr id="63" name="Content Placeholder 22"/>
          <p:cNvSpPr txBox="1">
            <a:spLocks/>
          </p:cNvSpPr>
          <p:nvPr/>
        </p:nvSpPr>
        <p:spPr>
          <a:xfrm>
            <a:off x="944558" y="273269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Objects</a:t>
            </a:r>
          </a:p>
        </p:txBody>
      </p:sp>
      <p:cxnSp>
        <p:nvCxnSpPr>
          <p:cNvPr id="64" name="Straight Connector 63"/>
          <p:cNvCxnSpPr/>
          <p:nvPr/>
        </p:nvCxnSpPr>
        <p:spPr>
          <a:xfrm>
            <a:off x="478347" y="333796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471680" y="2747007"/>
            <a:ext cx="439122" cy="439122"/>
            <a:chOff x="821454" y="1841038"/>
            <a:chExt cx="648951" cy="648951"/>
          </a:xfrm>
        </p:grpSpPr>
        <p:sp>
          <p:nvSpPr>
            <p:cNvPr id="66" name="Oval 6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TextBox 6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2</a:t>
              </a:r>
            </a:p>
          </p:txBody>
        </p:sp>
      </p:grpSp>
      <p:sp>
        <p:nvSpPr>
          <p:cNvPr id="68" name="Content Placeholder 22"/>
          <p:cNvSpPr txBox="1">
            <a:spLocks/>
          </p:cNvSpPr>
          <p:nvPr/>
        </p:nvSpPr>
        <p:spPr>
          <a:xfrm>
            <a:off x="944558" y="3415721"/>
            <a:ext cx="180880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Elements</a:t>
            </a:r>
          </a:p>
        </p:txBody>
      </p:sp>
      <p:cxnSp>
        <p:nvCxnSpPr>
          <p:cNvPr id="69" name="Straight Connector 68"/>
          <p:cNvCxnSpPr/>
          <p:nvPr/>
        </p:nvCxnSpPr>
        <p:spPr>
          <a:xfrm>
            <a:off x="478347" y="4020991"/>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471680" y="3430037"/>
            <a:ext cx="439122" cy="439122"/>
            <a:chOff x="821454" y="1841038"/>
            <a:chExt cx="648951" cy="648951"/>
          </a:xfrm>
        </p:grpSpPr>
        <p:sp>
          <p:nvSpPr>
            <p:cNvPr id="71" name="Oval 7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TextBox 7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3</a:t>
              </a:r>
            </a:p>
          </p:txBody>
        </p:sp>
      </p:grpSp>
      <p:sp>
        <p:nvSpPr>
          <p:cNvPr id="73" name="Content Placeholder 22"/>
          <p:cNvSpPr txBox="1">
            <a:spLocks/>
          </p:cNvSpPr>
          <p:nvPr/>
        </p:nvSpPr>
        <p:spPr>
          <a:xfrm>
            <a:off x="944558" y="409875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Elements</a:t>
            </a:r>
          </a:p>
        </p:txBody>
      </p:sp>
      <p:cxnSp>
        <p:nvCxnSpPr>
          <p:cNvPr id="74" name="Straight Connector 73"/>
          <p:cNvCxnSpPr/>
          <p:nvPr/>
        </p:nvCxnSpPr>
        <p:spPr>
          <a:xfrm>
            <a:off x="478347" y="470402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471680" y="4113066"/>
            <a:ext cx="439122" cy="439122"/>
            <a:chOff x="821454" y="1841038"/>
            <a:chExt cx="648951" cy="648951"/>
          </a:xfrm>
        </p:grpSpPr>
        <p:sp>
          <p:nvSpPr>
            <p:cNvPr id="76" name="Oval 7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TextBox 7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4</a:t>
              </a:r>
            </a:p>
          </p:txBody>
        </p:sp>
      </p:grpSp>
      <p:sp>
        <p:nvSpPr>
          <p:cNvPr id="78" name="Content Placeholder 22"/>
          <p:cNvSpPr txBox="1">
            <a:spLocks/>
          </p:cNvSpPr>
          <p:nvPr/>
        </p:nvSpPr>
        <p:spPr>
          <a:xfrm>
            <a:off x="944558" y="478178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Associations</a:t>
            </a:r>
          </a:p>
        </p:txBody>
      </p:sp>
      <p:cxnSp>
        <p:nvCxnSpPr>
          <p:cNvPr id="79" name="Straight Connector 78"/>
          <p:cNvCxnSpPr/>
          <p:nvPr/>
        </p:nvCxnSpPr>
        <p:spPr>
          <a:xfrm>
            <a:off x="478347" y="538705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a:off x="471680" y="4796096"/>
            <a:ext cx="439122" cy="439122"/>
            <a:chOff x="821454" y="1841038"/>
            <a:chExt cx="648951" cy="648951"/>
          </a:xfrm>
        </p:grpSpPr>
        <p:sp>
          <p:nvSpPr>
            <p:cNvPr id="81" name="Oval 8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TextBox 8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5</a:t>
              </a:r>
            </a:p>
          </p:txBody>
        </p:sp>
      </p:grpSp>
      <p:sp>
        <p:nvSpPr>
          <p:cNvPr id="83" name="Content Placeholder 22"/>
          <p:cNvSpPr txBox="1">
            <a:spLocks/>
          </p:cNvSpPr>
          <p:nvPr/>
        </p:nvSpPr>
        <p:spPr>
          <a:xfrm>
            <a:off x="944558" y="5474039"/>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Associations</a:t>
            </a:r>
          </a:p>
        </p:txBody>
      </p:sp>
      <p:grpSp>
        <p:nvGrpSpPr>
          <p:cNvPr id="85" name="Group 84"/>
          <p:cNvGrpSpPr/>
          <p:nvPr/>
        </p:nvGrpSpPr>
        <p:grpSpPr>
          <a:xfrm>
            <a:off x="471680" y="5488355"/>
            <a:ext cx="439122" cy="439122"/>
            <a:chOff x="821454" y="1841038"/>
            <a:chExt cx="648951" cy="648951"/>
          </a:xfrm>
        </p:grpSpPr>
        <p:sp>
          <p:nvSpPr>
            <p:cNvPr id="86" name="Oval 8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TextBox 8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6</a:t>
              </a:r>
            </a:p>
          </p:txBody>
        </p:sp>
      </p:grpSp>
      <p:cxnSp>
        <p:nvCxnSpPr>
          <p:cNvPr id="88" name="Straight Connector 87"/>
          <p:cNvCxnSpPr/>
          <p:nvPr/>
        </p:nvCxnSpPr>
        <p:spPr>
          <a:xfrm flipH="1">
            <a:off x="2822540" y="2103120"/>
            <a:ext cx="38508" cy="383032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8" name="Group 37"/>
          <p:cNvGrpSpPr/>
          <p:nvPr/>
        </p:nvGrpSpPr>
        <p:grpSpPr>
          <a:xfrm>
            <a:off x="7407343" y="730894"/>
            <a:ext cx="1235427" cy="143483"/>
            <a:chOff x="3462929" y="4029126"/>
            <a:chExt cx="1696889" cy="197077"/>
          </a:xfrm>
        </p:grpSpPr>
        <p:cxnSp>
          <p:nvCxnSpPr>
            <p:cNvPr id="39" name="Straight Connector 38"/>
            <p:cNvCxnSpPr>
              <a:endCxn id="4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51066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955040" y="4135120"/>
            <a:ext cx="1676400" cy="457200"/>
          </a:xfrm>
          <a:prstGeom prst="rect">
            <a:avLst/>
          </a:prstGeom>
          <a:solidFill>
            <a:schemeClr val="accent1">
              <a:lumMod val="20000"/>
              <a:lumOff val="80000"/>
            </a:schemeClr>
          </a:solidFill>
          <a:ln w="50800" cmpd="sng">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Building an exchange content model</a:t>
            </a:r>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58</a:t>
            </a:fld>
            <a:endParaRPr lang="en-US" dirty="0"/>
          </a:p>
        </p:txBody>
      </p:sp>
      <p:sp>
        <p:nvSpPr>
          <p:cNvPr id="31" name="Text Box 15"/>
          <p:cNvSpPr txBox="1">
            <a:spLocks noChangeArrowheads="1"/>
          </p:cNvSpPr>
          <p:nvPr/>
        </p:nvSpPr>
        <p:spPr bwMode="auto">
          <a:xfrm>
            <a:off x="2976880" y="2092960"/>
            <a:ext cx="5598160" cy="492443"/>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R="0" lvl="0" indent="-209550" defTabSz="914400" eaLnBrk="1" fontAlgn="auto" latinLnBrk="0" hangingPunct="1">
              <a:lnSpc>
                <a:spcPct val="100000"/>
              </a:lnSpc>
              <a:spcBef>
                <a:spcPct val="50000"/>
              </a:spcBef>
              <a:spcAft>
                <a:spcPts val="0"/>
              </a:spcAft>
              <a:buClrTx/>
              <a:buSzTx/>
              <a:buFontTx/>
              <a:buNone/>
              <a:tabLst/>
              <a:defRPr/>
            </a:pPr>
            <a:r>
              <a:rPr lang="en-US" sz="1300" b="1" kern="0" dirty="0">
                <a:solidFill>
                  <a:schemeClr val="tx2"/>
                </a:solidFill>
              </a:rPr>
              <a:t>After identifying the elements of each object, you need to draw them in the corresponding objects as shown below:</a:t>
            </a:r>
          </a:p>
        </p:txBody>
      </p:sp>
      <p:sp>
        <p:nvSpPr>
          <p:cNvPr id="32" name="Text Box 2"/>
          <p:cNvSpPr txBox="1">
            <a:spLocks noChangeArrowheads="1"/>
          </p:cNvSpPr>
          <p:nvPr/>
        </p:nvSpPr>
        <p:spPr bwMode="auto">
          <a:xfrm>
            <a:off x="309880" y="1015048"/>
            <a:ext cx="8556625"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0" u="none" strike="noStrike" kern="0" cap="none" spc="0" normalizeH="0" baseline="0" noProof="0" dirty="0" smtClean="0">
                <a:ln>
                  <a:noFill/>
                </a:ln>
                <a:solidFill>
                  <a:srgbClr val="4E4E4E"/>
                </a:solidFill>
                <a:effectLst/>
                <a:uLnTx/>
                <a:uFillTx/>
                <a:latin typeface="Arial" charset="0"/>
                <a:cs typeface="Arial" charset="0"/>
              </a:rPr>
              <a:t>Let us learn how to build a typical Exchange Content Model by developing one for </a:t>
            </a:r>
            <a:r>
              <a:rPr lang="en-US" sz="1400" i="0" kern="0" dirty="0" smtClean="0">
                <a:solidFill>
                  <a:srgbClr val="4E4E4E"/>
                </a:solidFill>
              </a:rPr>
              <a:t>a Customs</a:t>
            </a:r>
            <a:r>
              <a:rPr kumimoji="0" lang="en-US" sz="1400" b="0" i="0" u="none" strike="noStrike" kern="0" cap="none" spc="0" normalizeH="0" baseline="0" noProof="0" dirty="0" smtClean="0">
                <a:ln>
                  <a:noFill/>
                </a:ln>
                <a:solidFill>
                  <a:srgbClr val="4E4E4E"/>
                </a:solidFill>
                <a:effectLst/>
                <a:uLnTx/>
                <a:uFillTx/>
                <a:latin typeface="Arial" charset="0"/>
                <a:cs typeface="Arial" charset="0"/>
              </a:rPr>
              <a:t> Commercial Vehicle Tracker information exchange. </a:t>
            </a:r>
          </a:p>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1" u="none" strike="noStrike" kern="0" cap="none" spc="0" normalizeH="0" baseline="0" noProof="0" dirty="0" smtClean="0">
                <a:ln>
                  <a:noFill/>
                </a:ln>
                <a:solidFill>
                  <a:srgbClr val="4E4E4E"/>
                </a:solidFill>
                <a:effectLst/>
                <a:uLnTx/>
                <a:uFillTx/>
                <a:latin typeface="Arial" charset="0"/>
                <a:cs typeface="Arial" charset="0"/>
              </a:rPr>
              <a:t>Read each </a:t>
            </a:r>
            <a:r>
              <a:rPr kumimoji="0" lang="en-US" sz="1400" b="1" i="1" u="none" strike="noStrike" kern="0" cap="none" spc="0" normalizeH="0" baseline="0" noProof="0" dirty="0" smtClean="0">
                <a:ln>
                  <a:noFill/>
                </a:ln>
                <a:solidFill>
                  <a:srgbClr val="4E4E4E"/>
                </a:solidFill>
                <a:effectLst/>
                <a:uLnTx/>
                <a:uFillTx/>
                <a:latin typeface="Arial" charset="0"/>
                <a:cs typeface="Arial" charset="0"/>
              </a:rPr>
              <a:t>step</a:t>
            </a:r>
            <a:r>
              <a:rPr kumimoji="0" lang="en-US" sz="1400" b="0" i="1" u="none" strike="noStrike" kern="0" cap="none" spc="0" normalizeH="0" baseline="0" noProof="0" dirty="0" smtClean="0">
                <a:ln>
                  <a:noFill/>
                </a:ln>
                <a:solidFill>
                  <a:srgbClr val="4E4E4E"/>
                </a:solidFill>
                <a:effectLst/>
                <a:uLnTx/>
                <a:uFillTx/>
                <a:latin typeface="Arial" charset="0"/>
                <a:cs typeface="Arial" charset="0"/>
              </a:rPr>
              <a:t> to learn more about developing an Exchange Content Model.</a:t>
            </a:r>
          </a:p>
        </p:txBody>
      </p:sp>
      <p:sp>
        <p:nvSpPr>
          <p:cNvPr id="35" name="Content Placeholder 22"/>
          <p:cNvSpPr txBox="1">
            <a:spLocks/>
          </p:cNvSpPr>
          <p:nvPr/>
        </p:nvSpPr>
        <p:spPr>
          <a:xfrm>
            <a:off x="944558" y="203120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Objects</a:t>
            </a:r>
          </a:p>
        </p:txBody>
      </p:sp>
      <p:cxnSp>
        <p:nvCxnSpPr>
          <p:cNvPr id="36" name="Straight Connector 35"/>
          <p:cNvCxnSpPr/>
          <p:nvPr/>
        </p:nvCxnSpPr>
        <p:spPr>
          <a:xfrm>
            <a:off x="478347" y="263647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71680" y="2045518"/>
            <a:ext cx="439122" cy="439122"/>
            <a:chOff x="821454" y="1841038"/>
            <a:chExt cx="648951" cy="648951"/>
          </a:xfrm>
        </p:grpSpPr>
        <p:sp>
          <p:nvSpPr>
            <p:cNvPr id="61" name="Oval 6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TextBox 6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1</a:t>
              </a:r>
            </a:p>
          </p:txBody>
        </p:sp>
      </p:grpSp>
      <p:sp>
        <p:nvSpPr>
          <p:cNvPr id="63" name="Content Placeholder 22"/>
          <p:cNvSpPr txBox="1">
            <a:spLocks/>
          </p:cNvSpPr>
          <p:nvPr/>
        </p:nvSpPr>
        <p:spPr>
          <a:xfrm>
            <a:off x="944558" y="273269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Objects</a:t>
            </a:r>
          </a:p>
        </p:txBody>
      </p:sp>
      <p:cxnSp>
        <p:nvCxnSpPr>
          <p:cNvPr id="64" name="Straight Connector 63"/>
          <p:cNvCxnSpPr/>
          <p:nvPr/>
        </p:nvCxnSpPr>
        <p:spPr>
          <a:xfrm>
            <a:off x="478347" y="333796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471680" y="2747007"/>
            <a:ext cx="439122" cy="439122"/>
            <a:chOff x="821454" y="1841038"/>
            <a:chExt cx="648951" cy="648951"/>
          </a:xfrm>
        </p:grpSpPr>
        <p:sp>
          <p:nvSpPr>
            <p:cNvPr id="66" name="Oval 6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TextBox 6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2</a:t>
              </a:r>
            </a:p>
          </p:txBody>
        </p:sp>
      </p:grpSp>
      <p:sp>
        <p:nvSpPr>
          <p:cNvPr id="68" name="Content Placeholder 22"/>
          <p:cNvSpPr txBox="1">
            <a:spLocks/>
          </p:cNvSpPr>
          <p:nvPr/>
        </p:nvSpPr>
        <p:spPr>
          <a:xfrm>
            <a:off x="944558" y="3415721"/>
            <a:ext cx="180880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Elements</a:t>
            </a:r>
          </a:p>
        </p:txBody>
      </p:sp>
      <p:cxnSp>
        <p:nvCxnSpPr>
          <p:cNvPr id="69" name="Straight Connector 68"/>
          <p:cNvCxnSpPr/>
          <p:nvPr/>
        </p:nvCxnSpPr>
        <p:spPr>
          <a:xfrm>
            <a:off x="478347" y="4020991"/>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471680" y="3430037"/>
            <a:ext cx="439122" cy="439122"/>
            <a:chOff x="821454" y="1841038"/>
            <a:chExt cx="648951" cy="648951"/>
          </a:xfrm>
        </p:grpSpPr>
        <p:sp>
          <p:nvSpPr>
            <p:cNvPr id="71" name="Oval 7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TextBox 7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3</a:t>
              </a:r>
            </a:p>
          </p:txBody>
        </p:sp>
      </p:grpSp>
      <p:sp>
        <p:nvSpPr>
          <p:cNvPr id="73" name="Content Placeholder 22"/>
          <p:cNvSpPr txBox="1">
            <a:spLocks/>
          </p:cNvSpPr>
          <p:nvPr/>
        </p:nvSpPr>
        <p:spPr>
          <a:xfrm>
            <a:off x="944558" y="409875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Elements</a:t>
            </a:r>
          </a:p>
        </p:txBody>
      </p:sp>
      <p:cxnSp>
        <p:nvCxnSpPr>
          <p:cNvPr id="74" name="Straight Connector 73"/>
          <p:cNvCxnSpPr/>
          <p:nvPr/>
        </p:nvCxnSpPr>
        <p:spPr>
          <a:xfrm>
            <a:off x="478347" y="470402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471680" y="4113066"/>
            <a:ext cx="439122" cy="439122"/>
            <a:chOff x="821454" y="1841038"/>
            <a:chExt cx="648951" cy="648951"/>
          </a:xfrm>
        </p:grpSpPr>
        <p:sp>
          <p:nvSpPr>
            <p:cNvPr id="76" name="Oval 7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TextBox 7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4</a:t>
              </a:r>
            </a:p>
          </p:txBody>
        </p:sp>
      </p:grpSp>
      <p:sp>
        <p:nvSpPr>
          <p:cNvPr id="78" name="Content Placeholder 22"/>
          <p:cNvSpPr txBox="1">
            <a:spLocks/>
          </p:cNvSpPr>
          <p:nvPr/>
        </p:nvSpPr>
        <p:spPr>
          <a:xfrm>
            <a:off x="944558" y="478178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Associations</a:t>
            </a:r>
          </a:p>
        </p:txBody>
      </p:sp>
      <p:cxnSp>
        <p:nvCxnSpPr>
          <p:cNvPr id="79" name="Straight Connector 78"/>
          <p:cNvCxnSpPr/>
          <p:nvPr/>
        </p:nvCxnSpPr>
        <p:spPr>
          <a:xfrm>
            <a:off x="478347" y="538705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a:off x="471680" y="4796096"/>
            <a:ext cx="439122" cy="439122"/>
            <a:chOff x="821454" y="1841038"/>
            <a:chExt cx="648951" cy="648951"/>
          </a:xfrm>
        </p:grpSpPr>
        <p:sp>
          <p:nvSpPr>
            <p:cNvPr id="81" name="Oval 8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TextBox 8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5</a:t>
              </a:r>
            </a:p>
          </p:txBody>
        </p:sp>
      </p:grpSp>
      <p:sp>
        <p:nvSpPr>
          <p:cNvPr id="83" name="Content Placeholder 22"/>
          <p:cNvSpPr txBox="1">
            <a:spLocks/>
          </p:cNvSpPr>
          <p:nvPr/>
        </p:nvSpPr>
        <p:spPr>
          <a:xfrm>
            <a:off x="944558" y="5474039"/>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Associations</a:t>
            </a:r>
          </a:p>
        </p:txBody>
      </p:sp>
      <p:grpSp>
        <p:nvGrpSpPr>
          <p:cNvPr id="85" name="Group 84"/>
          <p:cNvGrpSpPr/>
          <p:nvPr/>
        </p:nvGrpSpPr>
        <p:grpSpPr>
          <a:xfrm>
            <a:off x="471680" y="5488355"/>
            <a:ext cx="439122" cy="439122"/>
            <a:chOff x="821454" y="1841038"/>
            <a:chExt cx="648951" cy="648951"/>
          </a:xfrm>
        </p:grpSpPr>
        <p:sp>
          <p:nvSpPr>
            <p:cNvPr id="86" name="Oval 8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TextBox 8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6</a:t>
              </a:r>
            </a:p>
          </p:txBody>
        </p:sp>
      </p:grpSp>
      <p:cxnSp>
        <p:nvCxnSpPr>
          <p:cNvPr id="88" name="Straight Connector 87"/>
          <p:cNvCxnSpPr/>
          <p:nvPr/>
        </p:nvCxnSpPr>
        <p:spPr>
          <a:xfrm flipH="1">
            <a:off x="2822540" y="2103120"/>
            <a:ext cx="38508" cy="383032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407343" y="730894"/>
            <a:ext cx="1235427" cy="143483"/>
            <a:chOff x="3462929" y="4029126"/>
            <a:chExt cx="1696889" cy="197077"/>
          </a:xfrm>
        </p:grpSpPr>
        <p:cxnSp>
          <p:nvCxnSpPr>
            <p:cNvPr id="41" name="Straight Connector 40"/>
            <p:cNvCxnSpPr>
              <a:endCxn id="4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56" name="Picture 17"/>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279775" y="2611120"/>
            <a:ext cx="525462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16916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955040" y="4785360"/>
            <a:ext cx="1676400" cy="528320"/>
          </a:xfrm>
          <a:prstGeom prst="rect">
            <a:avLst/>
          </a:prstGeom>
          <a:solidFill>
            <a:schemeClr val="accent1">
              <a:lumMod val="20000"/>
              <a:lumOff val="80000"/>
            </a:schemeClr>
          </a:solidFill>
          <a:ln w="50800" cmpd="sng">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Building an exchange content model</a:t>
            </a:r>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59</a:t>
            </a:fld>
            <a:endParaRPr lang="en-US" dirty="0"/>
          </a:p>
        </p:txBody>
      </p:sp>
      <p:sp>
        <p:nvSpPr>
          <p:cNvPr id="31" name="Text Box 15"/>
          <p:cNvSpPr txBox="1">
            <a:spLocks noChangeArrowheads="1"/>
          </p:cNvSpPr>
          <p:nvPr/>
        </p:nvSpPr>
        <p:spPr bwMode="auto">
          <a:xfrm>
            <a:off x="2976880" y="2092960"/>
            <a:ext cx="5598160" cy="1384995"/>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R="0" lvl="0" indent="-209550" defTabSz="914400" eaLnBrk="1" fontAlgn="auto" latinLnBrk="0" hangingPunct="1">
              <a:lnSpc>
                <a:spcPct val="100000"/>
              </a:lnSpc>
              <a:spcBef>
                <a:spcPct val="50000"/>
              </a:spcBef>
              <a:spcAft>
                <a:spcPts val="0"/>
              </a:spcAft>
              <a:buClrTx/>
              <a:buSzTx/>
              <a:buFontTx/>
              <a:buNone/>
              <a:tabLst/>
              <a:defRPr/>
            </a:pPr>
            <a:r>
              <a:rPr lang="en-US" sz="1400" b="1" kern="0" dirty="0">
                <a:solidFill>
                  <a:schemeClr val="tx2"/>
                </a:solidFill>
              </a:rPr>
              <a:t>Now, you need to identify the type of association between the objects to best suit the need of the information exchange system. In this case, we find that all the objects are associated through inheritance. After finalizing the type of association between each object, you also need to find the cardinality of such association. </a:t>
            </a:r>
          </a:p>
        </p:txBody>
      </p:sp>
      <p:sp>
        <p:nvSpPr>
          <p:cNvPr id="32" name="Text Box 2"/>
          <p:cNvSpPr txBox="1">
            <a:spLocks noChangeArrowheads="1"/>
          </p:cNvSpPr>
          <p:nvPr/>
        </p:nvSpPr>
        <p:spPr bwMode="auto">
          <a:xfrm>
            <a:off x="309880" y="1015048"/>
            <a:ext cx="8556625"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0" u="none" strike="noStrike" kern="0" cap="none" spc="0" normalizeH="0" baseline="0" noProof="0" dirty="0" smtClean="0">
                <a:ln>
                  <a:noFill/>
                </a:ln>
                <a:solidFill>
                  <a:srgbClr val="4E4E4E"/>
                </a:solidFill>
                <a:effectLst/>
                <a:uLnTx/>
                <a:uFillTx/>
                <a:latin typeface="Arial" charset="0"/>
                <a:cs typeface="Arial" charset="0"/>
              </a:rPr>
              <a:t>Let us learn how to build a typical Exchange Content Model by developing one for </a:t>
            </a:r>
            <a:r>
              <a:rPr lang="en-US" sz="1400" i="0" kern="0" dirty="0" smtClean="0">
                <a:solidFill>
                  <a:srgbClr val="4E4E4E"/>
                </a:solidFill>
              </a:rPr>
              <a:t>a Customs</a:t>
            </a:r>
            <a:r>
              <a:rPr kumimoji="0" lang="en-US" sz="1400" b="0" i="0" u="none" strike="noStrike" kern="0" cap="none" spc="0" normalizeH="0" baseline="0" noProof="0" dirty="0" smtClean="0">
                <a:ln>
                  <a:noFill/>
                </a:ln>
                <a:solidFill>
                  <a:srgbClr val="4E4E4E"/>
                </a:solidFill>
                <a:effectLst/>
                <a:uLnTx/>
                <a:uFillTx/>
                <a:latin typeface="Arial" charset="0"/>
                <a:cs typeface="Arial" charset="0"/>
              </a:rPr>
              <a:t> Commercial Vehicle Tracker information exchange. </a:t>
            </a:r>
          </a:p>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1" u="none" strike="noStrike" kern="0" cap="none" spc="0" normalizeH="0" baseline="0" noProof="0" dirty="0" smtClean="0">
                <a:ln>
                  <a:noFill/>
                </a:ln>
                <a:solidFill>
                  <a:srgbClr val="4E4E4E"/>
                </a:solidFill>
                <a:effectLst/>
                <a:uLnTx/>
                <a:uFillTx/>
                <a:latin typeface="Arial" charset="0"/>
                <a:cs typeface="Arial" charset="0"/>
              </a:rPr>
              <a:t>Read each </a:t>
            </a:r>
            <a:r>
              <a:rPr kumimoji="0" lang="en-US" sz="1400" b="1" i="1" u="none" strike="noStrike" kern="0" cap="none" spc="0" normalizeH="0" baseline="0" noProof="0" dirty="0" smtClean="0">
                <a:ln>
                  <a:noFill/>
                </a:ln>
                <a:solidFill>
                  <a:srgbClr val="4E4E4E"/>
                </a:solidFill>
                <a:effectLst/>
                <a:uLnTx/>
                <a:uFillTx/>
                <a:latin typeface="Arial" charset="0"/>
                <a:cs typeface="Arial" charset="0"/>
              </a:rPr>
              <a:t>step</a:t>
            </a:r>
            <a:r>
              <a:rPr kumimoji="0" lang="en-US" sz="1400" b="0" i="1" u="none" strike="noStrike" kern="0" cap="none" spc="0" normalizeH="0" baseline="0" noProof="0" dirty="0" smtClean="0">
                <a:ln>
                  <a:noFill/>
                </a:ln>
                <a:solidFill>
                  <a:srgbClr val="4E4E4E"/>
                </a:solidFill>
                <a:effectLst/>
                <a:uLnTx/>
                <a:uFillTx/>
                <a:latin typeface="Arial" charset="0"/>
                <a:cs typeface="Arial" charset="0"/>
              </a:rPr>
              <a:t> to learn more about developing an Exchange Content Model.</a:t>
            </a:r>
          </a:p>
        </p:txBody>
      </p:sp>
      <p:sp>
        <p:nvSpPr>
          <p:cNvPr id="35" name="Content Placeholder 22"/>
          <p:cNvSpPr txBox="1">
            <a:spLocks/>
          </p:cNvSpPr>
          <p:nvPr/>
        </p:nvSpPr>
        <p:spPr>
          <a:xfrm>
            <a:off x="944558" y="203120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Objects</a:t>
            </a:r>
          </a:p>
        </p:txBody>
      </p:sp>
      <p:cxnSp>
        <p:nvCxnSpPr>
          <p:cNvPr id="36" name="Straight Connector 35"/>
          <p:cNvCxnSpPr/>
          <p:nvPr/>
        </p:nvCxnSpPr>
        <p:spPr>
          <a:xfrm>
            <a:off x="478347" y="263647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71680" y="2045518"/>
            <a:ext cx="439122" cy="439122"/>
            <a:chOff x="821454" y="1841038"/>
            <a:chExt cx="648951" cy="648951"/>
          </a:xfrm>
        </p:grpSpPr>
        <p:sp>
          <p:nvSpPr>
            <p:cNvPr id="61" name="Oval 6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TextBox 6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1</a:t>
              </a:r>
            </a:p>
          </p:txBody>
        </p:sp>
      </p:grpSp>
      <p:sp>
        <p:nvSpPr>
          <p:cNvPr id="63" name="Content Placeholder 22"/>
          <p:cNvSpPr txBox="1">
            <a:spLocks/>
          </p:cNvSpPr>
          <p:nvPr/>
        </p:nvSpPr>
        <p:spPr>
          <a:xfrm>
            <a:off x="944558" y="273269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Objects</a:t>
            </a:r>
          </a:p>
        </p:txBody>
      </p:sp>
      <p:cxnSp>
        <p:nvCxnSpPr>
          <p:cNvPr id="64" name="Straight Connector 63"/>
          <p:cNvCxnSpPr/>
          <p:nvPr/>
        </p:nvCxnSpPr>
        <p:spPr>
          <a:xfrm>
            <a:off x="478347" y="333796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471680" y="2747007"/>
            <a:ext cx="439122" cy="439122"/>
            <a:chOff x="821454" y="1841038"/>
            <a:chExt cx="648951" cy="648951"/>
          </a:xfrm>
        </p:grpSpPr>
        <p:sp>
          <p:nvSpPr>
            <p:cNvPr id="66" name="Oval 6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TextBox 6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2</a:t>
              </a:r>
            </a:p>
          </p:txBody>
        </p:sp>
      </p:grpSp>
      <p:sp>
        <p:nvSpPr>
          <p:cNvPr id="68" name="Content Placeholder 22"/>
          <p:cNvSpPr txBox="1">
            <a:spLocks/>
          </p:cNvSpPr>
          <p:nvPr/>
        </p:nvSpPr>
        <p:spPr>
          <a:xfrm>
            <a:off x="944558" y="3415721"/>
            <a:ext cx="180880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Elements</a:t>
            </a:r>
          </a:p>
        </p:txBody>
      </p:sp>
      <p:cxnSp>
        <p:nvCxnSpPr>
          <p:cNvPr id="69" name="Straight Connector 68"/>
          <p:cNvCxnSpPr/>
          <p:nvPr/>
        </p:nvCxnSpPr>
        <p:spPr>
          <a:xfrm>
            <a:off x="478347" y="4020991"/>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471680" y="3430037"/>
            <a:ext cx="439122" cy="439122"/>
            <a:chOff x="821454" y="1841038"/>
            <a:chExt cx="648951" cy="648951"/>
          </a:xfrm>
        </p:grpSpPr>
        <p:sp>
          <p:nvSpPr>
            <p:cNvPr id="71" name="Oval 7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TextBox 7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3</a:t>
              </a:r>
            </a:p>
          </p:txBody>
        </p:sp>
      </p:grpSp>
      <p:sp>
        <p:nvSpPr>
          <p:cNvPr id="73" name="Content Placeholder 22"/>
          <p:cNvSpPr txBox="1">
            <a:spLocks/>
          </p:cNvSpPr>
          <p:nvPr/>
        </p:nvSpPr>
        <p:spPr>
          <a:xfrm>
            <a:off x="944558" y="409875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Elements</a:t>
            </a:r>
          </a:p>
        </p:txBody>
      </p:sp>
      <p:cxnSp>
        <p:nvCxnSpPr>
          <p:cNvPr id="74" name="Straight Connector 73"/>
          <p:cNvCxnSpPr/>
          <p:nvPr/>
        </p:nvCxnSpPr>
        <p:spPr>
          <a:xfrm>
            <a:off x="478347" y="470402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471680" y="4113066"/>
            <a:ext cx="439122" cy="439122"/>
            <a:chOff x="821454" y="1841038"/>
            <a:chExt cx="648951" cy="648951"/>
          </a:xfrm>
        </p:grpSpPr>
        <p:sp>
          <p:nvSpPr>
            <p:cNvPr id="76" name="Oval 7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TextBox 7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4</a:t>
              </a:r>
            </a:p>
          </p:txBody>
        </p:sp>
      </p:grpSp>
      <p:sp>
        <p:nvSpPr>
          <p:cNvPr id="78" name="Content Placeholder 22"/>
          <p:cNvSpPr txBox="1">
            <a:spLocks/>
          </p:cNvSpPr>
          <p:nvPr/>
        </p:nvSpPr>
        <p:spPr>
          <a:xfrm>
            <a:off x="944558" y="478178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Associations</a:t>
            </a:r>
          </a:p>
        </p:txBody>
      </p:sp>
      <p:cxnSp>
        <p:nvCxnSpPr>
          <p:cNvPr id="79" name="Straight Connector 78"/>
          <p:cNvCxnSpPr/>
          <p:nvPr/>
        </p:nvCxnSpPr>
        <p:spPr>
          <a:xfrm>
            <a:off x="478347" y="538705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a:off x="471680" y="4796096"/>
            <a:ext cx="439122" cy="439122"/>
            <a:chOff x="821454" y="1841038"/>
            <a:chExt cx="648951" cy="648951"/>
          </a:xfrm>
        </p:grpSpPr>
        <p:sp>
          <p:nvSpPr>
            <p:cNvPr id="81" name="Oval 8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TextBox 8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5</a:t>
              </a:r>
            </a:p>
          </p:txBody>
        </p:sp>
      </p:grpSp>
      <p:sp>
        <p:nvSpPr>
          <p:cNvPr id="83" name="Content Placeholder 22"/>
          <p:cNvSpPr txBox="1">
            <a:spLocks/>
          </p:cNvSpPr>
          <p:nvPr/>
        </p:nvSpPr>
        <p:spPr>
          <a:xfrm>
            <a:off x="944558" y="5474039"/>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Associations</a:t>
            </a:r>
          </a:p>
        </p:txBody>
      </p:sp>
      <p:grpSp>
        <p:nvGrpSpPr>
          <p:cNvPr id="85" name="Group 84"/>
          <p:cNvGrpSpPr/>
          <p:nvPr/>
        </p:nvGrpSpPr>
        <p:grpSpPr>
          <a:xfrm>
            <a:off x="471680" y="5488355"/>
            <a:ext cx="439122" cy="439122"/>
            <a:chOff x="821454" y="1841038"/>
            <a:chExt cx="648951" cy="648951"/>
          </a:xfrm>
        </p:grpSpPr>
        <p:sp>
          <p:nvSpPr>
            <p:cNvPr id="86" name="Oval 8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TextBox 8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6</a:t>
              </a:r>
            </a:p>
          </p:txBody>
        </p:sp>
      </p:grpSp>
      <p:cxnSp>
        <p:nvCxnSpPr>
          <p:cNvPr id="88" name="Straight Connector 87"/>
          <p:cNvCxnSpPr/>
          <p:nvPr/>
        </p:nvCxnSpPr>
        <p:spPr>
          <a:xfrm flipH="1">
            <a:off x="2822540" y="2103120"/>
            <a:ext cx="38508" cy="383032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407343" y="730894"/>
            <a:ext cx="1235427" cy="143483"/>
            <a:chOff x="3462929" y="4029126"/>
            <a:chExt cx="1696889" cy="197077"/>
          </a:xfrm>
        </p:grpSpPr>
        <p:cxnSp>
          <p:nvCxnSpPr>
            <p:cNvPr id="40" name="Straight Connector 39"/>
            <p:cNvCxnSpPr>
              <a:endCxn id="4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252860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a:spLocks noGrp="1"/>
          </p:cNvSpPr>
          <p:nvPr>
            <p:ph type="title"/>
          </p:nvPr>
        </p:nvSpPr>
        <p:spPr/>
        <p:txBody>
          <a:bodyPr>
            <a:normAutofit fontScale="90000"/>
          </a:bodyPr>
          <a:lstStyle/>
          <a:p>
            <a:pPr eaLnBrk="1" fontAlgn="auto" hangingPunct="1">
              <a:spcAft>
                <a:spcPts val="0"/>
              </a:spcAft>
              <a:defRPr/>
            </a:pPr>
            <a:r>
              <a:rPr lang="en-US" sz="2800" spc="-80" dirty="0" smtClean="0">
                <a:ea typeface="+mj-ea"/>
                <a:cs typeface="Tw Cen MT"/>
              </a:rPr>
              <a:t>NIEM Overview</a:t>
            </a:r>
            <a:endParaRPr lang="en-US" sz="2800" spc="-80" dirty="0">
              <a:ea typeface="+mj-ea"/>
              <a:cs typeface="Tw Cen MT"/>
            </a:endParaRPr>
          </a:p>
        </p:txBody>
      </p:sp>
      <p:sp>
        <p:nvSpPr>
          <p:cNvPr id="1946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8EBB58-1281-624B-9E82-1535D336694F}" type="slidenum">
              <a:rPr lang="en-US" sz="1400">
                <a:solidFill>
                  <a:srgbClr val="FFFFFF"/>
                </a:solidFill>
                <a:latin typeface="Times New Roman" charset="0"/>
                <a:cs typeface="Times New Roman" charset="0"/>
              </a:rPr>
              <a:pPr eaLnBrk="1" hangingPunct="1"/>
              <a:t>6</a:t>
            </a:fld>
            <a:endParaRPr lang="en-US" sz="1400">
              <a:solidFill>
                <a:srgbClr val="FFFFFF"/>
              </a:solidFill>
              <a:latin typeface="Times New Roman" charset="0"/>
              <a:cs typeface="Times New Roman" charset="0"/>
            </a:endParaRPr>
          </a:p>
        </p:txBody>
      </p:sp>
      <p:sp>
        <p:nvSpPr>
          <p:cNvPr id="62" name="Content Placeholder 6"/>
          <p:cNvSpPr>
            <a:spLocks noGrp="1"/>
          </p:cNvSpPr>
          <p:nvPr>
            <p:ph idx="1"/>
          </p:nvPr>
        </p:nvSpPr>
        <p:spPr>
          <a:xfrm>
            <a:off x="473686" y="1137968"/>
            <a:ext cx="8138931" cy="1508125"/>
          </a:xfrm>
        </p:spPr>
        <p:txBody>
          <a:bodyPr rtlCol="0">
            <a:noAutofit/>
          </a:bodyPr>
          <a:lstStyle/>
          <a:p>
            <a:pPr marL="0" indent="0">
              <a:spcAft>
                <a:spcPts val="0"/>
              </a:spcAft>
              <a:buNone/>
            </a:pPr>
            <a:r>
              <a:rPr lang="en-US" sz="1300" b="1" dirty="0">
                <a:solidFill>
                  <a:schemeClr val="tx2"/>
                </a:solidFill>
              </a:rPr>
              <a:t>NIEM is a community-driven</a:t>
            </a:r>
            <a:r>
              <a:rPr lang="en-US" sz="1300" dirty="0"/>
              <a:t>, government-wide, standards-based approach to exchanging information. Diverse communities can collectively leverage </a:t>
            </a:r>
            <a:r>
              <a:rPr lang="en-US" sz="1300" b="1" dirty="0">
                <a:solidFill>
                  <a:srgbClr val="1F497D"/>
                </a:solidFill>
              </a:rPr>
              <a:t>NIEM to increase efficiencies </a:t>
            </a:r>
            <a:r>
              <a:rPr lang="en-US" sz="1300" dirty="0"/>
              <a:t>and improve decision-making. </a:t>
            </a:r>
          </a:p>
          <a:p>
            <a:pPr marL="0" indent="0">
              <a:spcAft>
                <a:spcPts val="0"/>
              </a:spcAft>
              <a:buNone/>
            </a:pPr>
            <a:endParaRPr lang="en-US" sz="1300" dirty="0" smtClean="0"/>
          </a:p>
          <a:p>
            <a:pPr marL="0" indent="0">
              <a:spcAft>
                <a:spcPts val="0"/>
              </a:spcAft>
              <a:buNone/>
            </a:pPr>
            <a:r>
              <a:rPr lang="en-US" sz="1300" dirty="0" smtClean="0"/>
              <a:t>It is </a:t>
            </a:r>
            <a:r>
              <a:rPr lang="en-US" sz="1300" dirty="0"/>
              <a:t>available to </a:t>
            </a:r>
            <a:r>
              <a:rPr lang="en-US" sz="1300" dirty="0" smtClean="0"/>
              <a:t>everyone, </a:t>
            </a:r>
            <a:r>
              <a:rPr lang="en-US" sz="1300" dirty="0"/>
              <a:t>including </a:t>
            </a:r>
            <a:r>
              <a:rPr lang="en-US" sz="1300" dirty="0" smtClean="0"/>
              <a:t>both public </a:t>
            </a:r>
            <a:r>
              <a:rPr lang="en-US" sz="1300" dirty="0"/>
              <a:t>and private organizations. </a:t>
            </a:r>
            <a:r>
              <a:rPr lang="en-US" sz="1300" dirty="0" smtClean="0"/>
              <a:t>NIEM </a:t>
            </a:r>
            <a:r>
              <a:rPr lang="en-US" sz="1300" dirty="0"/>
              <a:t>includes a data model, governance, training, tools, technical support services, and an active community to assist users in adopting a standards-based approach to exchanging data.</a:t>
            </a:r>
          </a:p>
        </p:txBody>
      </p:sp>
      <p:sp>
        <p:nvSpPr>
          <p:cNvPr id="63" name="Rounded Rectangle 62"/>
          <p:cNvSpPr/>
          <p:nvPr/>
        </p:nvSpPr>
        <p:spPr bwMode="auto">
          <a:xfrm>
            <a:off x="6030920" y="2643920"/>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Arial"/>
                <a:cs typeface="Arial"/>
              </a:rPr>
              <a:t>Support Framework</a:t>
            </a:r>
          </a:p>
        </p:txBody>
      </p:sp>
      <p:sp>
        <p:nvSpPr>
          <p:cNvPr id="64" name="Rounded Rectangle 63"/>
          <p:cNvSpPr/>
          <p:nvPr/>
        </p:nvSpPr>
        <p:spPr bwMode="auto">
          <a:xfrm>
            <a:off x="3263168" y="2643920"/>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Arial"/>
                <a:cs typeface="Arial"/>
              </a:rPr>
              <a:t>Technical Framework</a:t>
            </a:r>
          </a:p>
        </p:txBody>
      </p:sp>
      <p:sp>
        <p:nvSpPr>
          <p:cNvPr id="65" name="Rounded Rectangle 64"/>
          <p:cNvSpPr/>
          <p:nvPr/>
        </p:nvSpPr>
        <p:spPr bwMode="auto">
          <a:xfrm>
            <a:off x="473686" y="2643920"/>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Arial"/>
                <a:cs typeface="Arial"/>
              </a:rPr>
              <a:t>Community</a:t>
            </a:r>
          </a:p>
        </p:txBody>
      </p:sp>
      <p:grpSp>
        <p:nvGrpSpPr>
          <p:cNvPr id="66" name="Group 59"/>
          <p:cNvGrpSpPr/>
          <p:nvPr/>
        </p:nvGrpSpPr>
        <p:grpSpPr>
          <a:xfrm>
            <a:off x="547688" y="3189460"/>
            <a:ext cx="2451100" cy="2642088"/>
            <a:chOff x="433388" y="3569312"/>
            <a:chExt cx="2451100" cy="2642088"/>
          </a:xfrm>
          <a:gradFill flip="none" rotWithShape="1">
            <a:gsLst>
              <a:gs pos="0">
                <a:srgbClr val="CEDEE0"/>
              </a:gs>
              <a:gs pos="100000">
                <a:schemeClr val="bg1">
                  <a:lumMod val="95000"/>
                </a:schemeClr>
              </a:gs>
            </a:gsLst>
            <a:lin ang="16200000" scaled="0"/>
            <a:tileRect/>
          </a:gradFill>
        </p:grpSpPr>
        <p:sp>
          <p:nvSpPr>
            <p:cNvPr id="67" name="Rounded Rectangle 66"/>
            <p:cNvSpPr/>
            <p:nvPr/>
          </p:nvSpPr>
          <p:spPr>
            <a:xfrm>
              <a:off x="433388" y="3569312"/>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dirty="0">
                  <a:solidFill>
                    <a:srgbClr val="8B8B8B"/>
                  </a:solidFill>
                  <a:latin typeface="Arial"/>
                  <a:cs typeface="Arial"/>
                </a:rPr>
                <a:t>Formal Governance Processes</a:t>
              </a:r>
            </a:p>
          </p:txBody>
        </p:sp>
        <p:sp>
          <p:nvSpPr>
            <p:cNvPr id="68" name="Rounded Rectangle 67"/>
            <p:cNvSpPr/>
            <p:nvPr/>
          </p:nvSpPr>
          <p:spPr>
            <a:xfrm>
              <a:off x="433388" y="4239966"/>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a:lnSpc>
                  <a:spcPct val="90000"/>
                </a:lnSpc>
                <a:spcAft>
                  <a:spcPct val="35000"/>
                </a:spcAft>
                <a:buFont typeface="Wingdings 2" pitchFamily="18" charset="2"/>
                <a:buNone/>
                <a:defRPr/>
              </a:pPr>
              <a:r>
                <a:rPr lang="en-US" sz="1200" b="1" dirty="0">
                  <a:solidFill>
                    <a:srgbClr val="7F7F7F"/>
                  </a:solidFill>
                  <a:latin typeface="Arial"/>
                  <a:cs typeface="Arial"/>
                </a:rPr>
                <a:t>Online Repositories</a:t>
              </a:r>
            </a:p>
          </p:txBody>
        </p:sp>
        <p:sp>
          <p:nvSpPr>
            <p:cNvPr id="69" name="Rounded Rectangle 68"/>
            <p:cNvSpPr/>
            <p:nvPr/>
          </p:nvSpPr>
          <p:spPr>
            <a:xfrm>
              <a:off x="433388" y="4912337"/>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a:lnSpc>
                  <a:spcPct val="90000"/>
                </a:lnSpc>
                <a:spcAft>
                  <a:spcPct val="35000"/>
                </a:spcAft>
                <a:buFont typeface="Wingdings 2" pitchFamily="18" charset="2"/>
                <a:buNone/>
                <a:defRPr/>
              </a:pPr>
              <a:r>
                <a:rPr lang="en-US" sz="1200" b="1" dirty="0">
                  <a:solidFill>
                    <a:srgbClr val="7F7F7F"/>
                  </a:solidFill>
                  <a:latin typeface="Arial"/>
                  <a:cs typeface="Arial"/>
                </a:rPr>
                <a:t>Mission-Oriented Domains</a:t>
              </a:r>
            </a:p>
          </p:txBody>
        </p:sp>
        <p:sp>
          <p:nvSpPr>
            <p:cNvPr id="70" name="Rounded Rectangle 69"/>
            <p:cNvSpPr/>
            <p:nvPr/>
          </p:nvSpPr>
          <p:spPr>
            <a:xfrm>
              <a:off x="433388" y="5582750"/>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a:lnSpc>
                  <a:spcPct val="90000"/>
                </a:lnSpc>
                <a:spcAft>
                  <a:spcPct val="35000"/>
                </a:spcAft>
                <a:buFont typeface="Wingdings 2" pitchFamily="18" charset="2"/>
                <a:buNone/>
                <a:defRPr/>
              </a:pPr>
              <a:r>
                <a:rPr lang="en-US" sz="1200" b="1" dirty="0">
                  <a:solidFill>
                    <a:srgbClr val="7F7F7F"/>
                  </a:solidFill>
                  <a:latin typeface="Arial"/>
                  <a:cs typeface="Arial"/>
                </a:rPr>
                <a:t>Self-Managing </a:t>
              </a:r>
              <a:br>
                <a:rPr lang="en-US" sz="1200" b="1" dirty="0">
                  <a:solidFill>
                    <a:srgbClr val="7F7F7F"/>
                  </a:solidFill>
                  <a:latin typeface="Arial"/>
                  <a:cs typeface="Arial"/>
                </a:rPr>
              </a:br>
              <a:r>
                <a:rPr lang="en-US" sz="1200" b="1" dirty="0">
                  <a:solidFill>
                    <a:srgbClr val="7F7F7F"/>
                  </a:solidFill>
                  <a:latin typeface="Arial"/>
                  <a:cs typeface="Arial"/>
                </a:rPr>
                <a:t>Domain Stewards</a:t>
              </a:r>
            </a:p>
          </p:txBody>
        </p:sp>
      </p:grpSp>
      <p:grpSp>
        <p:nvGrpSpPr>
          <p:cNvPr id="71" name="Group 60"/>
          <p:cNvGrpSpPr/>
          <p:nvPr/>
        </p:nvGrpSpPr>
        <p:grpSpPr>
          <a:xfrm>
            <a:off x="3329843" y="3189460"/>
            <a:ext cx="2451100" cy="2642088"/>
            <a:chOff x="433388" y="3569312"/>
            <a:chExt cx="2451100" cy="2642088"/>
          </a:xfrm>
          <a:gradFill flip="none" rotWithShape="1">
            <a:gsLst>
              <a:gs pos="0">
                <a:srgbClr val="CEDEE0"/>
              </a:gs>
              <a:gs pos="100000">
                <a:schemeClr val="bg1">
                  <a:lumMod val="95000"/>
                </a:schemeClr>
              </a:gs>
            </a:gsLst>
            <a:lin ang="16200000" scaled="0"/>
            <a:tileRect/>
          </a:gradFill>
        </p:grpSpPr>
        <p:sp>
          <p:nvSpPr>
            <p:cNvPr id="72" name="Rounded Rectangle 71"/>
            <p:cNvSpPr/>
            <p:nvPr/>
          </p:nvSpPr>
          <p:spPr>
            <a:xfrm>
              <a:off x="433388" y="3569312"/>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a:lnSpc>
                  <a:spcPct val="90000"/>
                </a:lnSpc>
                <a:spcAft>
                  <a:spcPct val="35000"/>
                </a:spcAft>
                <a:defRPr/>
              </a:pPr>
              <a:r>
                <a:rPr lang="en-US" sz="1200" b="1" dirty="0">
                  <a:solidFill>
                    <a:srgbClr val="7F7F7F"/>
                  </a:solidFill>
                  <a:latin typeface="Arial"/>
                  <a:cs typeface="Arial"/>
                </a:rPr>
                <a:t>Data Model</a:t>
              </a:r>
            </a:p>
          </p:txBody>
        </p:sp>
        <p:sp>
          <p:nvSpPr>
            <p:cNvPr id="73" name="Rounded Rectangle 72"/>
            <p:cNvSpPr/>
            <p:nvPr/>
          </p:nvSpPr>
          <p:spPr>
            <a:xfrm>
              <a:off x="433388" y="4239966"/>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a:lnSpc>
                  <a:spcPct val="90000"/>
                </a:lnSpc>
                <a:spcAft>
                  <a:spcPct val="35000"/>
                </a:spcAft>
                <a:buFont typeface="Wingdings 2" pitchFamily="18" charset="2"/>
                <a:buNone/>
                <a:defRPr/>
              </a:pPr>
              <a:r>
                <a:rPr lang="en-US" sz="1200" b="1" dirty="0">
                  <a:solidFill>
                    <a:srgbClr val="7F7F7F"/>
                  </a:solidFill>
                  <a:latin typeface="Arial"/>
                  <a:cs typeface="Arial"/>
                </a:rPr>
                <a:t>XML Design Rules</a:t>
              </a:r>
            </a:p>
          </p:txBody>
        </p:sp>
        <p:sp>
          <p:nvSpPr>
            <p:cNvPr id="74" name="Rounded Rectangle 73"/>
            <p:cNvSpPr/>
            <p:nvPr/>
          </p:nvSpPr>
          <p:spPr>
            <a:xfrm>
              <a:off x="433388" y="4912337"/>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a:lnSpc>
                  <a:spcPct val="90000"/>
                </a:lnSpc>
                <a:spcAft>
                  <a:spcPct val="35000"/>
                </a:spcAft>
                <a:buFont typeface="Wingdings 2" pitchFamily="18" charset="2"/>
                <a:buNone/>
                <a:defRPr/>
              </a:pPr>
              <a:r>
                <a:rPr lang="en-US" sz="1200" b="1" dirty="0">
                  <a:solidFill>
                    <a:srgbClr val="7F7F7F"/>
                  </a:solidFill>
                  <a:latin typeface="Arial"/>
                  <a:cs typeface="Arial"/>
                </a:rPr>
                <a:t>Development Methodology</a:t>
              </a:r>
            </a:p>
          </p:txBody>
        </p:sp>
        <p:sp>
          <p:nvSpPr>
            <p:cNvPr id="75" name="Rounded Rectangle 74"/>
            <p:cNvSpPr/>
            <p:nvPr/>
          </p:nvSpPr>
          <p:spPr>
            <a:xfrm>
              <a:off x="433388" y="5582750"/>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a:lnSpc>
                  <a:spcPct val="90000"/>
                </a:lnSpc>
                <a:spcAft>
                  <a:spcPct val="35000"/>
                </a:spcAft>
                <a:buFont typeface="Wingdings 2" pitchFamily="18" charset="2"/>
                <a:buNone/>
                <a:defRPr/>
              </a:pPr>
              <a:r>
                <a:rPr lang="en-US" sz="1200" b="1" dirty="0">
                  <a:solidFill>
                    <a:srgbClr val="7F7F7F"/>
                  </a:solidFill>
                  <a:latin typeface="Arial"/>
                  <a:cs typeface="Arial"/>
                </a:rPr>
                <a:t>Predefined </a:t>
              </a:r>
              <a:br>
                <a:rPr lang="en-US" sz="1200" b="1" dirty="0">
                  <a:solidFill>
                    <a:srgbClr val="7F7F7F"/>
                  </a:solidFill>
                  <a:latin typeface="Arial"/>
                  <a:cs typeface="Arial"/>
                </a:rPr>
              </a:br>
              <a:r>
                <a:rPr lang="en-US" sz="1200" b="1" dirty="0">
                  <a:solidFill>
                    <a:srgbClr val="7F7F7F"/>
                  </a:solidFill>
                  <a:latin typeface="Arial"/>
                  <a:cs typeface="Arial"/>
                </a:rPr>
                <a:t>Deliverables (IEPD)</a:t>
              </a:r>
            </a:p>
          </p:txBody>
        </p:sp>
      </p:grpSp>
      <p:grpSp>
        <p:nvGrpSpPr>
          <p:cNvPr id="76" name="Group 65"/>
          <p:cNvGrpSpPr/>
          <p:nvPr/>
        </p:nvGrpSpPr>
        <p:grpSpPr>
          <a:xfrm>
            <a:off x="6096974" y="3189460"/>
            <a:ext cx="2451100" cy="2642088"/>
            <a:chOff x="433388" y="3569312"/>
            <a:chExt cx="2451100" cy="2642088"/>
          </a:xfrm>
          <a:gradFill flip="none" rotWithShape="1">
            <a:gsLst>
              <a:gs pos="0">
                <a:srgbClr val="CEDEE0"/>
              </a:gs>
              <a:gs pos="100000">
                <a:schemeClr val="bg1">
                  <a:lumMod val="95000"/>
                </a:schemeClr>
              </a:gs>
            </a:gsLst>
            <a:lin ang="16200000" scaled="0"/>
            <a:tileRect/>
          </a:gradFill>
        </p:grpSpPr>
        <p:sp>
          <p:nvSpPr>
            <p:cNvPr id="77" name="Rounded Rectangle 76"/>
            <p:cNvSpPr/>
            <p:nvPr/>
          </p:nvSpPr>
          <p:spPr>
            <a:xfrm>
              <a:off x="433388" y="3569312"/>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a:lnSpc>
                  <a:spcPct val="90000"/>
                </a:lnSpc>
                <a:spcAft>
                  <a:spcPct val="35000"/>
                </a:spcAft>
                <a:buFont typeface="Wingdings 2" pitchFamily="18" charset="2"/>
                <a:buNone/>
                <a:defRPr/>
              </a:pPr>
              <a:r>
                <a:rPr lang="en-US" sz="1200" b="1" dirty="0">
                  <a:solidFill>
                    <a:srgbClr val="7F7F7F"/>
                  </a:solidFill>
                  <a:latin typeface="Arial"/>
                  <a:cs typeface="Arial"/>
                </a:rPr>
                <a:t>Tools for Development </a:t>
              </a:r>
              <a:br>
                <a:rPr lang="en-US" sz="1200" b="1" dirty="0">
                  <a:solidFill>
                    <a:srgbClr val="7F7F7F"/>
                  </a:solidFill>
                  <a:latin typeface="Arial"/>
                  <a:cs typeface="Arial"/>
                </a:rPr>
              </a:br>
              <a:r>
                <a:rPr lang="en-US" sz="1200" b="1" dirty="0">
                  <a:solidFill>
                    <a:srgbClr val="7F7F7F"/>
                  </a:solidFill>
                  <a:latin typeface="Arial"/>
                  <a:cs typeface="Arial"/>
                </a:rPr>
                <a:t>and Discovery</a:t>
              </a:r>
            </a:p>
          </p:txBody>
        </p:sp>
        <p:sp>
          <p:nvSpPr>
            <p:cNvPr id="78" name="Rounded Rectangle 77"/>
            <p:cNvSpPr/>
            <p:nvPr/>
          </p:nvSpPr>
          <p:spPr>
            <a:xfrm>
              <a:off x="433388" y="4239966"/>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a:lnSpc>
                  <a:spcPct val="90000"/>
                </a:lnSpc>
                <a:spcAft>
                  <a:spcPct val="35000"/>
                </a:spcAft>
                <a:buFont typeface="Wingdings 2" pitchFamily="18" charset="2"/>
                <a:buNone/>
                <a:defRPr/>
              </a:pPr>
              <a:r>
                <a:rPr lang="en-US" sz="1200" b="1" dirty="0">
                  <a:solidFill>
                    <a:srgbClr val="7F7F7F"/>
                  </a:solidFill>
                  <a:latin typeface="Arial"/>
                  <a:cs typeface="Arial"/>
                </a:rPr>
                <a:t>Established </a:t>
              </a:r>
              <a:br>
                <a:rPr lang="en-US" sz="1200" b="1" dirty="0">
                  <a:solidFill>
                    <a:srgbClr val="7F7F7F"/>
                  </a:solidFill>
                  <a:latin typeface="Arial"/>
                  <a:cs typeface="Arial"/>
                </a:rPr>
              </a:br>
              <a:r>
                <a:rPr lang="en-US" sz="1200" b="1" dirty="0">
                  <a:solidFill>
                    <a:srgbClr val="7F7F7F"/>
                  </a:solidFill>
                  <a:latin typeface="Arial"/>
                  <a:cs typeface="Arial"/>
                </a:rPr>
                <a:t>Training Program</a:t>
              </a:r>
            </a:p>
          </p:txBody>
        </p:sp>
        <p:sp>
          <p:nvSpPr>
            <p:cNvPr id="79" name="Rounded Rectangle 78"/>
            <p:cNvSpPr/>
            <p:nvPr/>
          </p:nvSpPr>
          <p:spPr>
            <a:xfrm>
              <a:off x="433388" y="4912337"/>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a:lnSpc>
                  <a:spcPct val="90000"/>
                </a:lnSpc>
                <a:spcAft>
                  <a:spcPct val="35000"/>
                </a:spcAft>
                <a:buFont typeface="Wingdings 2" pitchFamily="18" charset="2"/>
                <a:buNone/>
                <a:defRPr/>
              </a:pPr>
              <a:r>
                <a:rPr lang="en-US" sz="1200" b="1" dirty="0">
                  <a:solidFill>
                    <a:srgbClr val="7F7F7F"/>
                  </a:solidFill>
                  <a:latin typeface="Arial"/>
                  <a:cs typeface="Arial"/>
                </a:rPr>
                <a:t>Implementation Support</a:t>
              </a:r>
            </a:p>
          </p:txBody>
        </p:sp>
        <p:sp>
          <p:nvSpPr>
            <p:cNvPr id="80" name="Rounded Rectangle 79"/>
            <p:cNvSpPr/>
            <p:nvPr/>
          </p:nvSpPr>
          <p:spPr>
            <a:xfrm>
              <a:off x="433388" y="5582750"/>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a:lnSpc>
                  <a:spcPct val="90000"/>
                </a:lnSpc>
                <a:spcAft>
                  <a:spcPct val="35000"/>
                </a:spcAft>
                <a:buFont typeface="Wingdings 2" pitchFamily="18" charset="2"/>
                <a:buNone/>
                <a:defRPr/>
              </a:pPr>
              <a:r>
                <a:rPr lang="en-US" sz="1200" b="1" dirty="0">
                  <a:solidFill>
                    <a:srgbClr val="7F7F7F"/>
                  </a:solidFill>
                  <a:latin typeface="Arial"/>
                  <a:cs typeface="Arial"/>
                </a:rPr>
                <a:t>Help Desk &amp; </a:t>
              </a:r>
              <a:br>
                <a:rPr lang="en-US" sz="1200" b="1" dirty="0">
                  <a:solidFill>
                    <a:srgbClr val="7F7F7F"/>
                  </a:solidFill>
                  <a:latin typeface="Arial"/>
                  <a:cs typeface="Arial"/>
                </a:rPr>
              </a:br>
              <a:r>
                <a:rPr lang="en-US" sz="1200" b="1" dirty="0">
                  <a:solidFill>
                    <a:srgbClr val="7F7F7F"/>
                  </a:solidFill>
                  <a:latin typeface="Arial"/>
                  <a:cs typeface="Arial"/>
                </a:rPr>
                <a:t>Knowledge Center</a:t>
              </a:r>
            </a:p>
          </p:txBody>
        </p:sp>
      </p:grpSp>
      <p:grpSp>
        <p:nvGrpSpPr>
          <p:cNvPr id="28" name="Group 27"/>
          <p:cNvGrpSpPr/>
          <p:nvPr/>
        </p:nvGrpSpPr>
        <p:grpSpPr>
          <a:xfrm>
            <a:off x="7407343" y="730894"/>
            <a:ext cx="1235427" cy="143483"/>
            <a:chOff x="3462929" y="4029126"/>
            <a:chExt cx="1696889" cy="197077"/>
          </a:xfrm>
        </p:grpSpPr>
        <p:cxnSp>
          <p:nvCxnSpPr>
            <p:cNvPr id="29" name="Straight Connector 28"/>
            <p:cNvCxnSpPr>
              <a:endCxn id="3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293407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955040" y="5486400"/>
            <a:ext cx="1676400" cy="528320"/>
          </a:xfrm>
          <a:prstGeom prst="rect">
            <a:avLst/>
          </a:prstGeom>
          <a:solidFill>
            <a:schemeClr val="accent1">
              <a:lumMod val="20000"/>
              <a:lumOff val="80000"/>
            </a:schemeClr>
          </a:solidFill>
          <a:ln w="50800" cmpd="sng">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Building an exchange content model</a:t>
            </a:r>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60</a:t>
            </a:fld>
            <a:endParaRPr lang="en-US" dirty="0"/>
          </a:p>
        </p:txBody>
      </p:sp>
      <p:sp>
        <p:nvSpPr>
          <p:cNvPr id="31" name="Text Box 15"/>
          <p:cNvSpPr txBox="1">
            <a:spLocks noChangeArrowheads="1"/>
          </p:cNvSpPr>
          <p:nvPr/>
        </p:nvSpPr>
        <p:spPr bwMode="auto">
          <a:xfrm>
            <a:off x="2976880" y="2092960"/>
            <a:ext cx="5598160" cy="523220"/>
          </a:xfrm>
          <a:prstGeom prst="rect">
            <a:avLst/>
          </a:prstGeom>
          <a:noFill/>
          <a:ln w="9525">
            <a:noFill/>
            <a:miter lim="800000"/>
            <a:headEnd/>
            <a:tailEnd/>
          </a:ln>
          <a:effectLst>
            <a:prstShdw prst="shdw17" dist="17961" dir="2700000">
              <a:srgbClr val="BBE0E3">
                <a:gamma/>
                <a:shade val="60000"/>
                <a:invGamma/>
              </a:srgbClr>
            </a:prstShdw>
          </a:effectLst>
        </p:spPr>
        <p:txBody>
          <a:bodyPr wrap="square">
            <a:spAutoFit/>
          </a:bodyPr>
          <a:lstStyle/>
          <a:p>
            <a:pPr marR="0" lvl="0" indent="-209550" defTabSz="914400" eaLnBrk="1" fontAlgn="auto" latinLnBrk="0" hangingPunct="1">
              <a:lnSpc>
                <a:spcPct val="100000"/>
              </a:lnSpc>
              <a:spcBef>
                <a:spcPct val="50000"/>
              </a:spcBef>
              <a:spcAft>
                <a:spcPts val="0"/>
              </a:spcAft>
              <a:buClrTx/>
              <a:buSzTx/>
              <a:buFontTx/>
              <a:buNone/>
              <a:tabLst/>
              <a:defRPr/>
            </a:pPr>
            <a:r>
              <a:rPr lang="en-US" sz="1400" b="1" kern="0" dirty="0">
                <a:solidFill>
                  <a:schemeClr val="tx2"/>
                </a:solidFill>
              </a:rPr>
              <a:t>To complete building an Exchange Content Model, draw the association between the objects as shown below:</a:t>
            </a:r>
          </a:p>
        </p:txBody>
      </p:sp>
      <p:sp>
        <p:nvSpPr>
          <p:cNvPr id="32" name="Text Box 2"/>
          <p:cNvSpPr txBox="1">
            <a:spLocks noChangeArrowheads="1"/>
          </p:cNvSpPr>
          <p:nvPr/>
        </p:nvSpPr>
        <p:spPr bwMode="auto">
          <a:xfrm>
            <a:off x="309880" y="1015048"/>
            <a:ext cx="8556625"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0" u="none" strike="noStrike" kern="0" cap="none" spc="0" normalizeH="0" baseline="0" noProof="0" dirty="0" smtClean="0">
                <a:ln>
                  <a:noFill/>
                </a:ln>
                <a:solidFill>
                  <a:srgbClr val="4E4E4E"/>
                </a:solidFill>
                <a:effectLst/>
                <a:uLnTx/>
                <a:uFillTx/>
                <a:latin typeface="Arial" charset="0"/>
                <a:cs typeface="Arial" charset="0"/>
              </a:rPr>
              <a:t>Let us learn how to build a typical Exchange Content Model by developing one for </a:t>
            </a:r>
            <a:r>
              <a:rPr lang="en-US" sz="1400" i="0" kern="0" dirty="0" smtClean="0">
                <a:solidFill>
                  <a:srgbClr val="4E4E4E"/>
                </a:solidFill>
              </a:rPr>
              <a:t>a Customs</a:t>
            </a:r>
            <a:r>
              <a:rPr kumimoji="0" lang="en-US" sz="1400" b="0" i="0" u="none" strike="noStrike" kern="0" cap="none" spc="0" normalizeH="0" baseline="0" noProof="0" dirty="0" smtClean="0">
                <a:ln>
                  <a:noFill/>
                </a:ln>
                <a:solidFill>
                  <a:srgbClr val="4E4E4E"/>
                </a:solidFill>
                <a:effectLst/>
                <a:uLnTx/>
                <a:uFillTx/>
                <a:latin typeface="Arial" charset="0"/>
                <a:cs typeface="Arial" charset="0"/>
              </a:rPr>
              <a:t> Commercial Vehicle Tracker information exchange. </a:t>
            </a:r>
          </a:p>
          <a:p>
            <a:pPr marL="114300" marR="0" lvl="0" indent="0" defTabSz="914400" eaLnBrk="0" fontAlgn="auto" latinLnBrk="0" hangingPunct="0">
              <a:lnSpc>
                <a:spcPct val="100000"/>
              </a:lnSpc>
              <a:spcBef>
                <a:spcPct val="50000"/>
              </a:spcBef>
              <a:spcAft>
                <a:spcPts val="0"/>
              </a:spcAft>
              <a:buClrTx/>
              <a:buSzTx/>
              <a:buFontTx/>
              <a:buNone/>
              <a:tabLst/>
              <a:defRPr/>
            </a:pPr>
            <a:r>
              <a:rPr kumimoji="0" lang="en-US" sz="1400" b="0" i="1" u="none" strike="noStrike" kern="0" cap="none" spc="0" normalizeH="0" baseline="0" noProof="0" dirty="0" smtClean="0">
                <a:ln>
                  <a:noFill/>
                </a:ln>
                <a:solidFill>
                  <a:srgbClr val="4E4E4E"/>
                </a:solidFill>
                <a:effectLst/>
                <a:uLnTx/>
                <a:uFillTx/>
                <a:latin typeface="Arial" charset="0"/>
                <a:cs typeface="Arial" charset="0"/>
              </a:rPr>
              <a:t>Read each </a:t>
            </a:r>
            <a:r>
              <a:rPr kumimoji="0" lang="en-US" sz="1400" b="1" i="1" u="none" strike="noStrike" kern="0" cap="none" spc="0" normalizeH="0" baseline="0" noProof="0" dirty="0" smtClean="0">
                <a:ln>
                  <a:noFill/>
                </a:ln>
                <a:solidFill>
                  <a:srgbClr val="4E4E4E"/>
                </a:solidFill>
                <a:effectLst/>
                <a:uLnTx/>
                <a:uFillTx/>
                <a:latin typeface="Arial" charset="0"/>
                <a:cs typeface="Arial" charset="0"/>
              </a:rPr>
              <a:t>step</a:t>
            </a:r>
            <a:r>
              <a:rPr kumimoji="0" lang="en-US" sz="1400" b="0" i="1" u="none" strike="noStrike" kern="0" cap="none" spc="0" normalizeH="0" baseline="0" noProof="0" dirty="0" smtClean="0">
                <a:ln>
                  <a:noFill/>
                </a:ln>
                <a:solidFill>
                  <a:srgbClr val="4E4E4E"/>
                </a:solidFill>
                <a:effectLst/>
                <a:uLnTx/>
                <a:uFillTx/>
                <a:latin typeface="Arial" charset="0"/>
                <a:cs typeface="Arial" charset="0"/>
              </a:rPr>
              <a:t> to learn more about developing an Exchange Content Model.</a:t>
            </a:r>
          </a:p>
        </p:txBody>
      </p:sp>
      <p:sp>
        <p:nvSpPr>
          <p:cNvPr id="35" name="Content Placeholder 22"/>
          <p:cNvSpPr txBox="1">
            <a:spLocks/>
          </p:cNvSpPr>
          <p:nvPr/>
        </p:nvSpPr>
        <p:spPr>
          <a:xfrm>
            <a:off x="944558" y="203120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Objects</a:t>
            </a:r>
          </a:p>
        </p:txBody>
      </p:sp>
      <p:cxnSp>
        <p:nvCxnSpPr>
          <p:cNvPr id="36" name="Straight Connector 35"/>
          <p:cNvCxnSpPr/>
          <p:nvPr/>
        </p:nvCxnSpPr>
        <p:spPr>
          <a:xfrm>
            <a:off x="478347" y="263647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71680" y="2045518"/>
            <a:ext cx="439122" cy="439122"/>
            <a:chOff x="821454" y="1841038"/>
            <a:chExt cx="648951" cy="648951"/>
          </a:xfrm>
        </p:grpSpPr>
        <p:sp>
          <p:nvSpPr>
            <p:cNvPr id="61" name="Oval 6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TextBox 6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1</a:t>
              </a:r>
            </a:p>
          </p:txBody>
        </p:sp>
      </p:grpSp>
      <p:sp>
        <p:nvSpPr>
          <p:cNvPr id="63" name="Content Placeholder 22"/>
          <p:cNvSpPr txBox="1">
            <a:spLocks/>
          </p:cNvSpPr>
          <p:nvPr/>
        </p:nvSpPr>
        <p:spPr>
          <a:xfrm>
            <a:off x="944558" y="273269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Objects</a:t>
            </a:r>
          </a:p>
        </p:txBody>
      </p:sp>
      <p:cxnSp>
        <p:nvCxnSpPr>
          <p:cNvPr id="64" name="Straight Connector 63"/>
          <p:cNvCxnSpPr/>
          <p:nvPr/>
        </p:nvCxnSpPr>
        <p:spPr>
          <a:xfrm>
            <a:off x="478347" y="333796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471680" y="2747007"/>
            <a:ext cx="439122" cy="439122"/>
            <a:chOff x="821454" y="1841038"/>
            <a:chExt cx="648951" cy="648951"/>
          </a:xfrm>
        </p:grpSpPr>
        <p:sp>
          <p:nvSpPr>
            <p:cNvPr id="66" name="Oval 6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TextBox 6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2</a:t>
              </a:r>
            </a:p>
          </p:txBody>
        </p:sp>
      </p:grpSp>
      <p:sp>
        <p:nvSpPr>
          <p:cNvPr id="68" name="Content Placeholder 22"/>
          <p:cNvSpPr txBox="1">
            <a:spLocks/>
          </p:cNvSpPr>
          <p:nvPr/>
        </p:nvSpPr>
        <p:spPr>
          <a:xfrm>
            <a:off x="944558" y="3415721"/>
            <a:ext cx="180880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Elements</a:t>
            </a:r>
          </a:p>
        </p:txBody>
      </p:sp>
      <p:cxnSp>
        <p:nvCxnSpPr>
          <p:cNvPr id="69" name="Straight Connector 68"/>
          <p:cNvCxnSpPr/>
          <p:nvPr/>
        </p:nvCxnSpPr>
        <p:spPr>
          <a:xfrm>
            <a:off x="478347" y="4020991"/>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0" name="Group 69"/>
          <p:cNvGrpSpPr/>
          <p:nvPr/>
        </p:nvGrpSpPr>
        <p:grpSpPr>
          <a:xfrm>
            <a:off x="471680" y="3430037"/>
            <a:ext cx="439122" cy="439122"/>
            <a:chOff x="821454" y="1841038"/>
            <a:chExt cx="648951" cy="648951"/>
          </a:xfrm>
        </p:grpSpPr>
        <p:sp>
          <p:nvSpPr>
            <p:cNvPr id="71" name="Oval 7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TextBox 7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3</a:t>
              </a:r>
            </a:p>
          </p:txBody>
        </p:sp>
      </p:grpSp>
      <p:sp>
        <p:nvSpPr>
          <p:cNvPr id="73" name="Content Placeholder 22"/>
          <p:cNvSpPr txBox="1">
            <a:spLocks/>
          </p:cNvSpPr>
          <p:nvPr/>
        </p:nvSpPr>
        <p:spPr>
          <a:xfrm>
            <a:off x="944558" y="409875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Elements</a:t>
            </a:r>
          </a:p>
        </p:txBody>
      </p:sp>
      <p:cxnSp>
        <p:nvCxnSpPr>
          <p:cNvPr id="74" name="Straight Connector 73"/>
          <p:cNvCxnSpPr/>
          <p:nvPr/>
        </p:nvCxnSpPr>
        <p:spPr>
          <a:xfrm>
            <a:off x="478347" y="470402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471680" y="4113066"/>
            <a:ext cx="439122" cy="439122"/>
            <a:chOff x="821454" y="1841038"/>
            <a:chExt cx="648951" cy="648951"/>
          </a:xfrm>
        </p:grpSpPr>
        <p:sp>
          <p:nvSpPr>
            <p:cNvPr id="76" name="Oval 7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TextBox 7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4</a:t>
              </a:r>
            </a:p>
          </p:txBody>
        </p:sp>
      </p:grpSp>
      <p:sp>
        <p:nvSpPr>
          <p:cNvPr id="78" name="Content Placeholder 22"/>
          <p:cNvSpPr txBox="1">
            <a:spLocks/>
          </p:cNvSpPr>
          <p:nvPr/>
        </p:nvSpPr>
        <p:spPr>
          <a:xfrm>
            <a:off x="944558" y="478178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Associations</a:t>
            </a:r>
          </a:p>
        </p:txBody>
      </p:sp>
      <p:cxnSp>
        <p:nvCxnSpPr>
          <p:cNvPr id="79" name="Straight Connector 78"/>
          <p:cNvCxnSpPr/>
          <p:nvPr/>
        </p:nvCxnSpPr>
        <p:spPr>
          <a:xfrm>
            <a:off x="478347" y="538705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a:off x="471680" y="4796096"/>
            <a:ext cx="439122" cy="439122"/>
            <a:chOff x="821454" y="1841038"/>
            <a:chExt cx="648951" cy="648951"/>
          </a:xfrm>
        </p:grpSpPr>
        <p:sp>
          <p:nvSpPr>
            <p:cNvPr id="81" name="Oval 8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TextBox 8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5</a:t>
              </a:r>
            </a:p>
          </p:txBody>
        </p:sp>
      </p:grpSp>
      <p:sp>
        <p:nvSpPr>
          <p:cNvPr id="83" name="Content Placeholder 22"/>
          <p:cNvSpPr txBox="1">
            <a:spLocks/>
          </p:cNvSpPr>
          <p:nvPr/>
        </p:nvSpPr>
        <p:spPr>
          <a:xfrm>
            <a:off x="944558" y="5474039"/>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Associations</a:t>
            </a:r>
          </a:p>
        </p:txBody>
      </p:sp>
      <p:grpSp>
        <p:nvGrpSpPr>
          <p:cNvPr id="85" name="Group 84"/>
          <p:cNvGrpSpPr/>
          <p:nvPr/>
        </p:nvGrpSpPr>
        <p:grpSpPr>
          <a:xfrm>
            <a:off x="471680" y="5488355"/>
            <a:ext cx="439122" cy="439122"/>
            <a:chOff x="821454" y="1841038"/>
            <a:chExt cx="648951" cy="648951"/>
          </a:xfrm>
        </p:grpSpPr>
        <p:sp>
          <p:nvSpPr>
            <p:cNvPr id="86" name="Oval 8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TextBox 8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6</a:t>
              </a:r>
            </a:p>
          </p:txBody>
        </p:sp>
      </p:grpSp>
      <p:cxnSp>
        <p:nvCxnSpPr>
          <p:cNvPr id="88" name="Straight Connector 87"/>
          <p:cNvCxnSpPr/>
          <p:nvPr/>
        </p:nvCxnSpPr>
        <p:spPr>
          <a:xfrm flipH="1">
            <a:off x="2822540" y="2103120"/>
            <a:ext cx="38508" cy="383032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pic>
        <p:nvPicPr>
          <p:cNvPr id="41" name="Picture 12"/>
          <p:cNvPicPr>
            <a:picLocks noChangeAspect="1" noChangeArrowheads="1"/>
          </p:cNvPicPr>
          <p:nvPr/>
        </p:nvPicPr>
        <p:blipFill>
          <a:blip r:embed="rId2"/>
          <a:srcRect/>
          <a:stretch>
            <a:fillRect/>
          </a:stretch>
        </p:blipFill>
        <p:spPr bwMode="auto">
          <a:xfrm>
            <a:off x="3409950" y="2738120"/>
            <a:ext cx="4724400" cy="3149600"/>
          </a:xfrm>
          <a:prstGeom prst="rect">
            <a:avLst/>
          </a:prstGeom>
          <a:noFill/>
          <a:ln>
            <a:noFill/>
          </a:ln>
        </p:spPr>
      </p:pic>
      <p:grpSp>
        <p:nvGrpSpPr>
          <p:cNvPr id="38" name="Group 37"/>
          <p:cNvGrpSpPr/>
          <p:nvPr/>
        </p:nvGrpSpPr>
        <p:grpSpPr>
          <a:xfrm>
            <a:off x="7407343" y="730894"/>
            <a:ext cx="1235427" cy="143483"/>
            <a:chOff x="3462929" y="4029126"/>
            <a:chExt cx="1696889" cy="197077"/>
          </a:xfrm>
        </p:grpSpPr>
        <p:cxnSp>
          <p:nvCxnSpPr>
            <p:cNvPr id="40" name="Straight Connector 39"/>
            <p:cNvCxnSpPr>
              <a:endCxn id="4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2278652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E6030FC-FB78-5E4D-92EA-5D9433591EA9}" type="slidenum">
              <a:rPr lang="en-US" smtClean="0"/>
              <a:pPr/>
              <a:t>61</a:t>
            </a:fld>
            <a:endParaRPr lang="en-US" dirty="0"/>
          </a:p>
        </p:txBody>
      </p:sp>
      <p:sp>
        <p:nvSpPr>
          <p:cNvPr id="11" name="Title 2"/>
          <p:cNvSpPr>
            <a:spLocks noGrp="1"/>
          </p:cNvSpPr>
          <p:nvPr>
            <p:ph type="title"/>
          </p:nvPr>
        </p:nvSpPr>
        <p:spPr>
          <a:xfrm>
            <a:off x="2126887" y="131380"/>
            <a:ext cx="6646041" cy="472966"/>
          </a:xfrm>
          <a:ln/>
        </p:spPr>
        <p:txBody>
          <a:bodyPr>
            <a:normAutofit/>
          </a:bodyPr>
          <a:lstStyle/>
          <a:p>
            <a:pPr eaLnBrk="1" hangingPunct="1"/>
            <a:r>
              <a:rPr lang="en-US" sz="2000" dirty="0" smtClean="0"/>
              <a:t>Module 4: </a:t>
            </a:r>
            <a:r>
              <a:rPr lang="en-US" sz="2000" b="0" dirty="0" smtClean="0"/>
              <a:t>Knowledge check 1</a:t>
            </a:r>
          </a:p>
        </p:txBody>
      </p:sp>
      <p:sp>
        <p:nvSpPr>
          <p:cNvPr id="13" name="Oval 12"/>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14" name="Picture 13"/>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38" name="Text Box 2"/>
          <p:cNvSpPr txBox="1">
            <a:spLocks noChangeArrowheads="1"/>
          </p:cNvSpPr>
          <p:nvPr/>
        </p:nvSpPr>
        <p:spPr bwMode="auto">
          <a:xfrm>
            <a:off x="304800" y="1435438"/>
            <a:ext cx="8610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tx2"/>
                </a:solidFill>
                <a:effectLst/>
                <a:uLnTx/>
                <a:uFillTx/>
                <a:latin typeface="Arial" charset="0"/>
                <a:cs typeface="Arial" charset="0"/>
              </a:rPr>
              <a:t>Which of these steps are involved in preparing requirements </a:t>
            </a:r>
            <a:br>
              <a:rPr kumimoji="0" lang="en-US" sz="2000" b="1" i="0" u="none" strike="noStrike" kern="0" cap="none" spc="0" normalizeH="0" baseline="0" noProof="0" dirty="0" smtClean="0">
                <a:ln>
                  <a:noFill/>
                </a:ln>
                <a:solidFill>
                  <a:schemeClr val="tx2"/>
                </a:solidFill>
                <a:effectLst/>
                <a:uLnTx/>
                <a:uFillTx/>
                <a:latin typeface="Arial" charset="0"/>
                <a:cs typeface="Arial" charset="0"/>
              </a:rPr>
            </a:br>
            <a:r>
              <a:rPr kumimoji="0" lang="en-US" sz="2000" b="1" i="0" u="none" strike="noStrike" kern="0" cap="none" spc="0" normalizeH="0" baseline="0" noProof="0" dirty="0" smtClean="0">
                <a:ln>
                  <a:noFill/>
                </a:ln>
                <a:solidFill>
                  <a:schemeClr val="tx2"/>
                </a:solidFill>
                <a:effectLst/>
                <a:uLnTx/>
                <a:uFillTx/>
                <a:latin typeface="Arial" charset="0"/>
                <a:cs typeface="Arial" charset="0"/>
              </a:rPr>
              <a:t>for design process?</a:t>
            </a:r>
          </a:p>
        </p:txBody>
      </p:sp>
      <p:sp>
        <p:nvSpPr>
          <p:cNvPr id="41" name="Text Box 11"/>
          <p:cNvSpPr txBox="1">
            <a:spLocks noChangeArrowheads="1"/>
          </p:cNvSpPr>
          <p:nvPr/>
        </p:nvSpPr>
        <p:spPr bwMode="auto">
          <a:xfrm>
            <a:off x="1295400" y="3205500"/>
            <a:ext cx="3219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chemeClr val="tx1">
                    <a:lumMod val="75000"/>
                  </a:schemeClr>
                </a:solidFill>
                <a:effectLst/>
                <a:uLnTx/>
                <a:uFillTx/>
                <a:latin typeface="Arial" charset="0"/>
                <a:cs typeface="Arial" charset="0"/>
              </a:rPr>
              <a:t>A.  Analyze Requirements </a:t>
            </a:r>
          </a:p>
        </p:txBody>
      </p:sp>
      <p:sp>
        <p:nvSpPr>
          <p:cNvPr id="42" name="Text Box 12"/>
          <p:cNvSpPr txBox="1">
            <a:spLocks noChangeArrowheads="1"/>
          </p:cNvSpPr>
          <p:nvPr/>
        </p:nvSpPr>
        <p:spPr bwMode="auto">
          <a:xfrm>
            <a:off x="1295400" y="3708738"/>
            <a:ext cx="5181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chemeClr val="tx1">
                    <a:lumMod val="75000"/>
                  </a:schemeClr>
                </a:solidFill>
                <a:effectLst/>
                <a:uLnTx/>
                <a:uFillTx/>
                <a:latin typeface="Arial" charset="0"/>
                <a:cs typeface="Arial" charset="0"/>
              </a:rPr>
              <a:t>B.  Verify and Validate Requirements </a:t>
            </a:r>
          </a:p>
        </p:txBody>
      </p:sp>
      <p:sp>
        <p:nvSpPr>
          <p:cNvPr id="44" name="Text Box 13"/>
          <p:cNvSpPr txBox="1">
            <a:spLocks noChangeArrowheads="1"/>
          </p:cNvSpPr>
          <p:nvPr/>
        </p:nvSpPr>
        <p:spPr bwMode="auto">
          <a:xfrm>
            <a:off x="1295400" y="4196100"/>
            <a:ext cx="4373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chemeClr val="tx1">
                    <a:lumMod val="75000"/>
                  </a:schemeClr>
                </a:solidFill>
                <a:effectLst/>
                <a:uLnTx/>
                <a:uFillTx/>
                <a:latin typeface="Arial" charset="0"/>
                <a:cs typeface="Arial" charset="0"/>
              </a:rPr>
              <a:t>C.  Specify Exchange Requirements </a:t>
            </a:r>
          </a:p>
        </p:txBody>
      </p:sp>
      <p:sp>
        <p:nvSpPr>
          <p:cNvPr id="46" name="Text Box 13"/>
          <p:cNvSpPr txBox="1">
            <a:spLocks noChangeArrowheads="1"/>
          </p:cNvSpPr>
          <p:nvPr/>
        </p:nvSpPr>
        <p:spPr bwMode="auto">
          <a:xfrm>
            <a:off x="1295400" y="4729500"/>
            <a:ext cx="1493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chemeClr val="tx1">
                    <a:lumMod val="75000"/>
                  </a:schemeClr>
                </a:solidFill>
                <a:effectLst/>
                <a:uLnTx/>
                <a:uFillTx/>
                <a:latin typeface="Arial" charset="0"/>
                <a:cs typeface="Arial" charset="0"/>
              </a:rPr>
              <a:t>D.  A and B</a:t>
            </a:r>
          </a:p>
        </p:txBody>
      </p:sp>
      <p:sp>
        <p:nvSpPr>
          <p:cNvPr id="23" name="Oval 6"/>
          <p:cNvSpPr>
            <a:spLocks noChangeArrowheads="1"/>
          </p:cNvSpPr>
          <p:nvPr/>
        </p:nvSpPr>
        <p:spPr bwMode="auto">
          <a:xfrm>
            <a:off x="848360" y="3773805"/>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eaLnBrk="1" hangingPunct="1">
              <a:spcBef>
                <a:spcPts val="300"/>
              </a:spcBef>
              <a:buClr>
                <a:srgbClr val="000000"/>
              </a:buClr>
              <a:buSzPct val="80000"/>
            </a:pPr>
            <a:endParaRPr lang="en-US" sz="2000" i="1">
              <a:cs typeface="Arial" charset="0"/>
            </a:endParaRPr>
          </a:p>
        </p:txBody>
      </p:sp>
      <p:sp>
        <p:nvSpPr>
          <p:cNvPr id="24" name="Oval 7"/>
          <p:cNvSpPr>
            <a:spLocks noChangeArrowheads="1"/>
          </p:cNvSpPr>
          <p:nvPr/>
        </p:nvSpPr>
        <p:spPr bwMode="auto">
          <a:xfrm>
            <a:off x="848360" y="3270885"/>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eaLnBrk="1" hangingPunct="1">
              <a:spcBef>
                <a:spcPts val="300"/>
              </a:spcBef>
              <a:buClr>
                <a:srgbClr val="000000"/>
              </a:buClr>
              <a:buSzPct val="80000"/>
            </a:pPr>
            <a:endParaRPr lang="en-US" sz="2000" i="1">
              <a:cs typeface="Arial" charset="0"/>
            </a:endParaRPr>
          </a:p>
        </p:txBody>
      </p:sp>
      <p:sp>
        <p:nvSpPr>
          <p:cNvPr id="25" name="Oval 8"/>
          <p:cNvSpPr>
            <a:spLocks noChangeArrowheads="1"/>
          </p:cNvSpPr>
          <p:nvPr/>
        </p:nvSpPr>
        <p:spPr bwMode="auto">
          <a:xfrm>
            <a:off x="848360" y="4789805"/>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eaLnBrk="1" hangingPunct="1">
              <a:spcBef>
                <a:spcPts val="300"/>
              </a:spcBef>
              <a:buClr>
                <a:srgbClr val="000000"/>
              </a:buClr>
              <a:buSzPct val="80000"/>
            </a:pPr>
            <a:endParaRPr lang="en-US" sz="2000" i="1">
              <a:cs typeface="Arial" charset="0"/>
            </a:endParaRPr>
          </a:p>
        </p:txBody>
      </p:sp>
      <p:sp>
        <p:nvSpPr>
          <p:cNvPr id="26" name="Oval 4"/>
          <p:cNvSpPr>
            <a:spLocks noChangeArrowheads="1"/>
          </p:cNvSpPr>
          <p:nvPr/>
        </p:nvSpPr>
        <p:spPr bwMode="auto">
          <a:xfrm>
            <a:off x="848360" y="4276725"/>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eaLnBrk="1" hangingPunct="1">
              <a:spcBef>
                <a:spcPts val="300"/>
              </a:spcBef>
              <a:buClr>
                <a:srgbClr val="000000"/>
              </a:buClr>
              <a:buSzPct val="80000"/>
            </a:pPr>
            <a:endParaRPr lang="en-US" sz="2000" i="1">
              <a:cs typeface="Arial" charset="0"/>
            </a:endParaRPr>
          </a:p>
        </p:txBody>
      </p:sp>
      <p:sp>
        <p:nvSpPr>
          <p:cNvPr id="28" name="Oval 5"/>
          <p:cNvSpPr>
            <a:spLocks noChangeArrowheads="1"/>
          </p:cNvSpPr>
          <p:nvPr/>
        </p:nvSpPr>
        <p:spPr bwMode="auto">
          <a:xfrm>
            <a:off x="924560" y="4867910"/>
            <a:ext cx="152400" cy="152400"/>
          </a:xfrm>
          <a:prstGeom prst="ellipse">
            <a:avLst/>
          </a:prstGeom>
          <a:solidFill>
            <a:srgbClr val="686868"/>
          </a:solidFill>
          <a:ln w="9525">
            <a:noFill/>
            <a:round/>
            <a:headEnd/>
            <a:tailEnd/>
          </a:ln>
        </p:spPr>
        <p:txBody>
          <a:bodyPr wrap="none" anchor="ctr"/>
          <a:lstStyle/>
          <a:p>
            <a:pPr algn="l" eaLnBrk="1" hangingPunct="1">
              <a:spcBef>
                <a:spcPts val="300"/>
              </a:spcBef>
              <a:buClr>
                <a:srgbClr val="000000"/>
              </a:buClr>
              <a:buSzPct val="80000"/>
            </a:pPr>
            <a:endParaRPr lang="en-US" sz="2000" i="1">
              <a:cs typeface="Arial" charset="0"/>
            </a:endParaRPr>
          </a:p>
        </p:txBody>
      </p:sp>
      <p:grpSp>
        <p:nvGrpSpPr>
          <p:cNvPr id="27" name="Group 26"/>
          <p:cNvGrpSpPr/>
          <p:nvPr/>
        </p:nvGrpSpPr>
        <p:grpSpPr>
          <a:xfrm>
            <a:off x="7407343" y="730894"/>
            <a:ext cx="1235427" cy="143483"/>
            <a:chOff x="3462929" y="4029126"/>
            <a:chExt cx="1696889" cy="197077"/>
          </a:xfrm>
        </p:grpSpPr>
        <p:cxnSp>
          <p:nvCxnSpPr>
            <p:cNvPr id="29" name="Straight Connector 28"/>
            <p:cNvCxnSpPr>
              <a:endCxn id="3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5218212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E6030FC-FB78-5E4D-92EA-5D9433591EA9}" type="slidenum">
              <a:rPr lang="en-US" smtClean="0"/>
              <a:pPr/>
              <a:t>62</a:t>
            </a:fld>
            <a:endParaRPr lang="en-US" dirty="0"/>
          </a:p>
        </p:txBody>
      </p:sp>
      <p:sp>
        <p:nvSpPr>
          <p:cNvPr id="11" name="Title 2"/>
          <p:cNvSpPr>
            <a:spLocks noGrp="1"/>
          </p:cNvSpPr>
          <p:nvPr>
            <p:ph type="title"/>
          </p:nvPr>
        </p:nvSpPr>
        <p:spPr>
          <a:xfrm>
            <a:off x="2126887" y="131380"/>
            <a:ext cx="6646041" cy="472966"/>
          </a:xfrm>
          <a:ln/>
        </p:spPr>
        <p:txBody>
          <a:bodyPr>
            <a:normAutofit/>
          </a:bodyPr>
          <a:lstStyle/>
          <a:p>
            <a:pPr eaLnBrk="1" hangingPunct="1"/>
            <a:r>
              <a:rPr lang="en-US" sz="2000" dirty="0" smtClean="0"/>
              <a:t>Module 4: </a:t>
            </a:r>
            <a:r>
              <a:rPr lang="en-US" sz="2000" b="0" dirty="0" smtClean="0"/>
              <a:t>Knowledge check 2</a:t>
            </a:r>
          </a:p>
        </p:txBody>
      </p:sp>
      <p:sp>
        <p:nvSpPr>
          <p:cNvPr id="13" name="Oval 12"/>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14" name="Picture 13"/>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52" name="Text Box 2"/>
          <p:cNvSpPr txBox="1">
            <a:spLocks noChangeArrowheads="1"/>
          </p:cNvSpPr>
          <p:nvPr/>
        </p:nvSpPr>
        <p:spPr bwMode="auto">
          <a:xfrm>
            <a:off x="304800" y="1277842"/>
            <a:ext cx="86106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100" i="1">
                <a:solidFill>
                  <a:srgbClr val="000000"/>
                </a:solidFill>
                <a:latin typeface="Arial" charset="0"/>
                <a:cs typeface="Arial" charset="0"/>
              </a:defRPr>
            </a:lvl1pPr>
            <a:lvl2pPr marL="742950" indent="-285750" eaLnBrk="0" hangingPunct="0">
              <a:defRPr sz="1100" i="1">
                <a:solidFill>
                  <a:srgbClr val="000000"/>
                </a:solidFill>
                <a:latin typeface="Arial" charset="0"/>
                <a:cs typeface="Arial" charset="0"/>
              </a:defRPr>
            </a:lvl2pPr>
            <a:lvl3pPr marL="1143000" indent="-228600" eaLnBrk="0" hangingPunct="0">
              <a:defRPr sz="1100" i="1">
                <a:solidFill>
                  <a:srgbClr val="000000"/>
                </a:solidFill>
                <a:latin typeface="Arial" charset="0"/>
                <a:cs typeface="Arial" charset="0"/>
              </a:defRPr>
            </a:lvl3pPr>
            <a:lvl4pPr marL="1600200" indent="-228600" eaLnBrk="0" hangingPunct="0">
              <a:defRPr sz="1100" i="1">
                <a:solidFill>
                  <a:srgbClr val="000000"/>
                </a:solidFill>
                <a:latin typeface="Arial" charset="0"/>
                <a:cs typeface="Arial" charset="0"/>
              </a:defRPr>
            </a:lvl4pPr>
            <a:lvl5pPr marL="2057400" indent="-228600" eaLnBrk="0" hangingPunct="0">
              <a:defRPr sz="1100" i="1">
                <a:solidFill>
                  <a:srgbClr val="000000"/>
                </a:solidFill>
                <a:latin typeface="Arial" charset="0"/>
                <a:cs typeface="Arial" charset="0"/>
              </a:defRPr>
            </a:lvl5pPr>
            <a:lvl6pPr marL="25146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6pPr>
            <a:lvl7pPr marL="29718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7pPr>
            <a:lvl8pPr marL="34290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8pPr>
            <a:lvl9pPr marL="3886200" indent="-228600" eaLnBrk="0" fontAlgn="base" hangingPunct="0">
              <a:spcBef>
                <a:spcPts val="300"/>
              </a:spcBef>
              <a:spcAft>
                <a:spcPct val="0"/>
              </a:spcAft>
              <a:buClr>
                <a:srgbClr val="000000"/>
              </a:buClr>
              <a:buSzPct val="80000"/>
              <a:defRPr sz="1100" i="1">
                <a:solidFill>
                  <a:srgbClr val="000000"/>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E4E4E"/>
                </a:solidFill>
                <a:effectLst/>
                <a:uLnTx/>
                <a:uFillTx/>
                <a:latin typeface="Arial" charset="0"/>
                <a:cs typeface="Arial" charset="0"/>
              </a:rPr>
              <a:t>The correct sequence of steps involved in building a typical Exchange Content Model are:</a:t>
            </a:r>
            <a:endParaRPr kumimoji="0" lang="en-US" sz="1600" b="0" i="1" u="none" strike="noStrike" kern="0" cap="none" spc="0" normalizeH="0" baseline="0" noProof="0" dirty="0" smtClean="0">
              <a:ln>
                <a:noFill/>
              </a:ln>
              <a:solidFill>
                <a:srgbClr val="4E4E4E"/>
              </a:solidFill>
              <a:effectLst/>
              <a:uLnTx/>
              <a:uFillTx/>
              <a:latin typeface="Arial"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1600" b="1" i="0" kern="0" noProof="0" dirty="0" smtClean="0">
                <a:solidFill>
                  <a:schemeClr val="tx2"/>
                </a:solidFill>
              </a:rPr>
              <a:t>Organize the below steps in the correct order</a:t>
            </a:r>
            <a:r>
              <a:rPr kumimoji="0" lang="en-US" sz="1600" b="1" i="0" u="none" strike="noStrike" kern="0" cap="none" spc="0" normalizeH="0" baseline="0" noProof="0" dirty="0" smtClean="0">
                <a:ln>
                  <a:noFill/>
                </a:ln>
                <a:solidFill>
                  <a:schemeClr val="tx2"/>
                </a:solidFill>
                <a:effectLst/>
                <a:uLnTx/>
                <a:uFillTx/>
              </a:rPr>
              <a:t>.</a:t>
            </a:r>
          </a:p>
        </p:txBody>
      </p:sp>
      <p:sp>
        <p:nvSpPr>
          <p:cNvPr id="33" name="Content Placeholder 22"/>
          <p:cNvSpPr txBox="1">
            <a:spLocks/>
          </p:cNvSpPr>
          <p:nvPr/>
        </p:nvSpPr>
        <p:spPr>
          <a:xfrm>
            <a:off x="4114478" y="345360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Objects</a:t>
            </a:r>
          </a:p>
        </p:txBody>
      </p:sp>
      <p:cxnSp>
        <p:nvCxnSpPr>
          <p:cNvPr id="34" name="Straight Connector 33"/>
          <p:cNvCxnSpPr/>
          <p:nvPr/>
        </p:nvCxnSpPr>
        <p:spPr>
          <a:xfrm>
            <a:off x="783147" y="269743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776480" y="2106478"/>
            <a:ext cx="439122" cy="439122"/>
            <a:chOff x="821454" y="1841038"/>
            <a:chExt cx="648951" cy="648951"/>
          </a:xfrm>
        </p:grpSpPr>
        <p:sp>
          <p:nvSpPr>
            <p:cNvPr id="36" name="Oval 3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1</a:t>
              </a:r>
            </a:p>
          </p:txBody>
        </p:sp>
      </p:grpSp>
      <p:sp>
        <p:nvSpPr>
          <p:cNvPr id="38" name="Content Placeholder 22"/>
          <p:cNvSpPr txBox="1">
            <a:spLocks/>
          </p:cNvSpPr>
          <p:nvPr/>
        </p:nvSpPr>
        <p:spPr>
          <a:xfrm>
            <a:off x="4114478" y="2316132"/>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Objects</a:t>
            </a:r>
          </a:p>
        </p:txBody>
      </p:sp>
      <p:cxnSp>
        <p:nvCxnSpPr>
          <p:cNvPr id="39" name="Straight Connector 38"/>
          <p:cNvCxnSpPr/>
          <p:nvPr/>
        </p:nvCxnSpPr>
        <p:spPr>
          <a:xfrm>
            <a:off x="783147" y="339892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0" name="Group 39"/>
          <p:cNvGrpSpPr/>
          <p:nvPr/>
        </p:nvGrpSpPr>
        <p:grpSpPr>
          <a:xfrm>
            <a:off x="776480" y="2807967"/>
            <a:ext cx="439122" cy="439122"/>
            <a:chOff x="821454" y="1841038"/>
            <a:chExt cx="648951" cy="648951"/>
          </a:xfrm>
        </p:grpSpPr>
        <p:sp>
          <p:nvSpPr>
            <p:cNvPr id="41" name="Oval 4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2</a:t>
              </a:r>
            </a:p>
          </p:txBody>
        </p:sp>
      </p:grpSp>
      <p:cxnSp>
        <p:nvCxnSpPr>
          <p:cNvPr id="43" name="Straight Connector 42"/>
          <p:cNvCxnSpPr/>
          <p:nvPr/>
        </p:nvCxnSpPr>
        <p:spPr>
          <a:xfrm>
            <a:off x="783147" y="4081951"/>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776480" y="3490997"/>
            <a:ext cx="439122" cy="439122"/>
            <a:chOff x="821454" y="1841038"/>
            <a:chExt cx="648951" cy="648951"/>
          </a:xfrm>
        </p:grpSpPr>
        <p:sp>
          <p:nvSpPr>
            <p:cNvPr id="45" name="Oval 44"/>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3</a:t>
              </a:r>
            </a:p>
          </p:txBody>
        </p:sp>
      </p:grpSp>
      <p:sp>
        <p:nvSpPr>
          <p:cNvPr id="47" name="Content Placeholder 22"/>
          <p:cNvSpPr txBox="1">
            <a:spLocks/>
          </p:cNvSpPr>
          <p:nvPr/>
        </p:nvSpPr>
        <p:spPr>
          <a:xfrm>
            <a:off x="4114478" y="529763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Elements</a:t>
            </a:r>
          </a:p>
        </p:txBody>
      </p:sp>
      <p:cxnSp>
        <p:nvCxnSpPr>
          <p:cNvPr id="48" name="Straight Connector 47"/>
          <p:cNvCxnSpPr/>
          <p:nvPr/>
        </p:nvCxnSpPr>
        <p:spPr>
          <a:xfrm>
            <a:off x="783147" y="476498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9" name="Group 48"/>
          <p:cNvGrpSpPr/>
          <p:nvPr/>
        </p:nvGrpSpPr>
        <p:grpSpPr>
          <a:xfrm>
            <a:off x="776480" y="4174026"/>
            <a:ext cx="439122" cy="439122"/>
            <a:chOff x="821454" y="1841038"/>
            <a:chExt cx="648951" cy="648951"/>
          </a:xfrm>
        </p:grpSpPr>
        <p:sp>
          <p:nvSpPr>
            <p:cNvPr id="50" name="Oval 49"/>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TextBox 50"/>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4</a:t>
              </a:r>
            </a:p>
          </p:txBody>
        </p:sp>
      </p:grpSp>
      <p:sp>
        <p:nvSpPr>
          <p:cNvPr id="71" name="Content Placeholder 22"/>
          <p:cNvSpPr txBox="1">
            <a:spLocks/>
          </p:cNvSpPr>
          <p:nvPr/>
        </p:nvSpPr>
        <p:spPr>
          <a:xfrm>
            <a:off x="4114478" y="4720820"/>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Associations</a:t>
            </a:r>
          </a:p>
        </p:txBody>
      </p:sp>
      <p:cxnSp>
        <p:nvCxnSpPr>
          <p:cNvPr id="72" name="Straight Connector 71"/>
          <p:cNvCxnSpPr/>
          <p:nvPr/>
        </p:nvCxnSpPr>
        <p:spPr>
          <a:xfrm>
            <a:off x="783147" y="544801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3" name="Group 72"/>
          <p:cNvGrpSpPr/>
          <p:nvPr/>
        </p:nvGrpSpPr>
        <p:grpSpPr>
          <a:xfrm>
            <a:off x="776480" y="4857056"/>
            <a:ext cx="439122" cy="439122"/>
            <a:chOff x="821454" y="1841038"/>
            <a:chExt cx="648951" cy="648951"/>
          </a:xfrm>
        </p:grpSpPr>
        <p:sp>
          <p:nvSpPr>
            <p:cNvPr id="74" name="Oval 73"/>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TextBox 74"/>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5</a:t>
              </a:r>
            </a:p>
          </p:txBody>
        </p:sp>
      </p:grpSp>
      <p:sp>
        <p:nvSpPr>
          <p:cNvPr id="76" name="Content Placeholder 22"/>
          <p:cNvSpPr txBox="1">
            <a:spLocks/>
          </p:cNvSpPr>
          <p:nvPr/>
        </p:nvSpPr>
        <p:spPr>
          <a:xfrm>
            <a:off x="4114478" y="4041479"/>
            <a:ext cx="161576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Draw Associations</a:t>
            </a:r>
          </a:p>
        </p:txBody>
      </p:sp>
      <p:grpSp>
        <p:nvGrpSpPr>
          <p:cNvPr id="77" name="Group 76"/>
          <p:cNvGrpSpPr/>
          <p:nvPr/>
        </p:nvGrpSpPr>
        <p:grpSpPr>
          <a:xfrm>
            <a:off x="776480" y="5549315"/>
            <a:ext cx="439122" cy="439122"/>
            <a:chOff x="821454" y="1841038"/>
            <a:chExt cx="648951" cy="648951"/>
          </a:xfrm>
        </p:grpSpPr>
        <p:sp>
          <p:nvSpPr>
            <p:cNvPr id="78" name="Oval 77"/>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TextBox 78"/>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6</a:t>
              </a:r>
            </a:p>
          </p:txBody>
        </p:sp>
      </p:grpSp>
      <p:sp>
        <p:nvSpPr>
          <p:cNvPr id="80" name="Content Placeholder 22"/>
          <p:cNvSpPr txBox="1">
            <a:spLocks/>
          </p:cNvSpPr>
          <p:nvPr/>
        </p:nvSpPr>
        <p:spPr>
          <a:xfrm>
            <a:off x="4114478" y="2897561"/>
            <a:ext cx="1808802"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Identify Elements</a:t>
            </a:r>
          </a:p>
        </p:txBody>
      </p:sp>
      <p:grpSp>
        <p:nvGrpSpPr>
          <p:cNvPr id="53" name="Group 52"/>
          <p:cNvGrpSpPr/>
          <p:nvPr/>
        </p:nvGrpSpPr>
        <p:grpSpPr>
          <a:xfrm>
            <a:off x="7407343" y="730894"/>
            <a:ext cx="1235427" cy="143483"/>
            <a:chOff x="3462929" y="4029126"/>
            <a:chExt cx="1696889" cy="197077"/>
          </a:xfrm>
        </p:grpSpPr>
        <p:cxnSp>
          <p:nvCxnSpPr>
            <p:cNvPr id="54" name="Straight Connector 53"/>
            <p:cNvCxnSpPr>
              <a:endCxn id="5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0319402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Title 2"/>
          <p:cNvSpPr>
            <a:spLocks noGrp="1"/>
          </p:cNvSpPr>
          <p:nvPr>
            <p:ph type="title"/>
          </p:nvPr>
        </p:nvSpPr>
        <p:spPr>
          <a:ln/>
        </p:spPr>
        <p:txBody>
          <a:bodyPr>
            <a:normAutofit fontScale="90000"/>
          </a:bodyPr>
          <a:lstStyle/>
          <a:p>
            <a:pPr eaLnBrk="1" hangingPunct="1"/>
            <a:r>
              <a:rPr lang="en-US" sz="2800">
                <a:latin typeface="Arial" charset="0"/>
                <a:cs typeface="Arial" charset="0"/>
              </a:rPr>
              <a:t>Next Steps: </a:t>
            </a:r>
            <a:r>
              <a:rPr lang="en-US" sz="2800" b="0">
                <a:latin typeface="Arial" charset="0"/>
                <a:cs typeface="Arial" charset="0"/>
              </a:rPr>
              <a:t>Mapping Document</a:t>
            </a:r>
          </a:p>
        </p:txBody>
      </p:sp>
      <p:sp>
        <p:nvSpPr>
          <p:cNvPr id="2" name="Content Placeholder 1"/>
          <p:cNvSpPr>
            <a:spLocks noGrp="1"/>
          </p:cNvSpPr>
          <p:nvPr>
            <p:ph idx="1"/>
          </p:nvPr>
        </p:nvSpPr>
        <p:spPr>
          <a:xfrm>
            <a:off x="324069" y="1122948"/>
            <a:ext cx="8362731" cy="730312"/>
          </a:xfrm>
        </p:spPr>
        <p:txBody>
          <a:bodyPr>
            <a:noAutofit/>
          </a:bodyPr>
          <a:lstStyle/>
          <a:p>
            <a:pPr>
              <a:spcAft>
                <a:spcPts val="0"/>
              </a:spcAft>
            </a:pPr>
            <a:r>
              <a:rPr lang="en-US" sz="1600" b="1">
                <a:solidFill>
                  <a:srgbClr val="1F497D"/>
                </a:solidFill>
              </a:rPr>
              <a:t>After the you have created an Exchange Content Model</a:t>
            </a:r>
            <a:r>
              <a:rPr lang="en-US" sz="1600"/>
              <a:t>, you can start to</a:t>
            </a:r>
          </a:p>
          <a:p>
            <a:pPr>
              <a:spcAft>
                <a:spcPts val="0"/>
              </a:spcAft>
            </a:pPr>
            <a:r>
              <a:rPr lang="en-US" sz="1600"/>
              <a:t>associate local objects with types and elements in NIEM. </a:t>
            </a:r>
          </a:p>
          <a:p>
            <a:pPr>
              <a:spcAft>
                <a:spcPts val="0"/>
              </a:spcAft>
            </a:pPr>
            <a:endParaRPr lang="en-US" sz="1600"/>
          </a:p>
        </p:txBody>
      </p:sp>
      <p:sp>
        <p:nvSpPr>
          <p:cNvPr id="3" name="Slide Number Placeholder 2"/>
          <p:cNvSpPr>
            <a:spLocks noGrp="1"/>
          </p:cNvSpPr>
          <p:nvPr>
            <p:ph type="sldNum" sz="quarter" idx="10"/>
          </p:nvPr>
        </p:nvSpPr>
        <p:spPr/>
        <p:txBody>
          <a:bodyPr/>
          <a:lstStyle/>
          <a:p>
            <a:fld id="{6E6030FC-FB78-5E4D-92EA-5D9433591EA9}" type="slidenum">
              <a:rPr lang="en-US" smtClean="0"/>
              <a:pPr/>
              <a:t>63</a:t>
            </a:fld>
            <a:endParaRPr lang="en-US" dirty="0"/>
          </a:p>
        </p:txBody>
      </p:sp>
      <p:sp>
        <p:nvSpPr>
          <p:cNvPr id="15" name="Rectangle 14"/>
          <p:cNvSpPr/>
          <p:nvPr/>
        </p:nvSpPr>
        <p:spPr>
          <a:xfrm>
            <a:off x="3201670" y="2870200"/>
            <a:ext cx="2565032" cy="3159947"/>
          </a:xfrm>
          <a:prstGeom prst="rect">
            <a:avLst/>
          </a:prstGeom>
          <a:gradFill flip="none" rotWithShape="1">
            <a:gsLst>
              <a:gs pos="0">
                <a:schemeClr val="bg1"/>
              </a:gs>
              <a:gs pos="31000">
                <a:schemeClr val="accent6">
                  <a:lumMod val="20000"/>
                  <a:lumOff val="80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6" name="Rectangle 15"/>
          <p:cNvSpPr/>
          <p:nvPr/>
        </p:nvSpPr>
        <p:spPr>
          <a:xfrm>
            <a:off x="453708" y="2794154"/>
            <a:ext cx="2590578" cy="2349347"/>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7" name="Text Placeholder 14"/>
          <p:cNvSpPr txBox="1">
            <a:spLocks/>
          </p:cNvSpPr>
          <p:nvPr/>
        </p:nvSpPr>
        <p:spPr>
          <a:xfrm>
            <a:off x="528639" y="3070224"/>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300" kern="0" dirty="0">
                <a:solidFill>
                  <a:srgbClr val="646769"/>
                </a:solidFill>
                <a:latin typeface="Arial" pitchFamily="34" charset="0"/>
                <a:ea typeface="+mn-ea"/>
                <a:cs typeface="Arial" pitchFamily="34" charset="0"/>
              </a:rPr>
              <a:t>Objects in the exchange content model are represented in the Mapping Document</a:t>
            </a:r>
          </a:p>
          <a:p>
            <a:pPr marL="1588" lvl="1" fontAlgn="auto">
              <a:lnSpc>
                <a:spcPct val="110000"/>
              </a:lnSpc>
              <a:spcBef>
                <a:spcPts val="1776"/>
              </a:spcBef>
              <a:spcAft>
                <a:spcPts val="0"/>
              </a:spcAft>
              <a:buClr>
                <a:schemeClr val="tx1"/>
              </a:buClr>
              <a:defRPr/>
            </a:pPr>
            <a:r>
              <a:rPr lang="en-US" sz="1300" kern="0" dirty="0">
                <a:solidFill>
                  <a:srgbClr val="646769"/>
                </a:solidFill>
                <a:latin typeface="Arial" pitchFamily="34" charset="0"/>
                <a:ea typeface="+mn-ea"/>
                <a:cs typeface="Arial" pitchFamily="34" charset="0"/>
              </a:rPr>
              <a:t>Associations and cardinality may be represented in the Mapping Document </a:t>
            </a:r>
          </a:p>
          <a:p>
            <a:pPr marL="1588" lvl="1" fontAlgn="auto">
              <a:lnSpc>
                <a:spcPct val="110000"/>
              </a:lnSpc>
              <a:spcBef>
                <a:spcPts val="1776"/>
              </a:spcBef>
              <a:spcAft>
                <a:spcPts val="0"/>
              </a:spcAft>
              <a:buClr>
                <a:schemeClr val="tx1"/>
              </a:buClr>
              <a:defRPr/>
            </a:pPr>
            <a:endParaRPr lang="en-US" sz="1300" kern="0" dirty="0" smtClean="0">
              <a:solidFill>
                <a:srgbClr val="646769"/>
              </a:solidFill>
              <a:latin typeface="Arial" pitchFamily="34" charset="0"/>
              <a:ea typeface="+mn-ea"/>
              <a:cs typeface="Arial" pitchFamily="34" charset="0"/>
            </a:endParaRPr>
          </a:p>
          <a:p>
            <a:pPr marL="1588" lvl="1" fontAlgn="auto">
              <a:lnSpc>
                <a:spcPct val="110000"/>
              </a:lnSpc>
              <a:spcBef>
                <a:spcPts val="1776"/>
              </a:spcBef>
              <a:spcAft>
                <a:spcPts val="0"/>
              </a:spcAft>
              <a:buClr>
                <a:schemeClr val="tx1"/>
              </a:buClr>
              <a:defRPr/>
            </a:pPr>
            <a:r>
              <a:rPr lang="en-US" sz="1300" kern="0" dirty="0" smtClean="0">
                <a:solidFill>
                  <a:srgbClr val="646769"/>
                </a:solidFill>
                <a:latin typeface="Arial" pitchFamily="34" charset="0"/>
                <a:ea typeface="+mn-ea"/>
                <a:cs typeface="Arial" pitchFamily="34" charset="0"/>
              </a:rPr>
              <a:t>May </a:t>
            </a:r>
            <a:r>
              <a:rPr lang="en-US" sz="1300" kern="0" dirty="0">
                <a:solidFill>
                  <a:srgbClr val="646769"/>
                </a:solidFill>
                <a:latin typeface="Arial" pitchFamily="34" charset="0"/>
                <a:ea typeface="+mn-ea"/>
                <a:cs typeface="Arial" pitchFamily="34" charset="0"/>
              </a:rPr>
              <a:t>utilize data objects not found in the NIEM data dictionary</a:t>
            </a:r>
          </a:p>
        </p:txBody>
      </p:sp>
      <p:sp>
        <p:nvSpPr>
          <p:cNvPr id="18" name="AutoShape 56"/>
          <p:cNvSpPr>
            <a:spLocks noChangeArrowheads="1"/>
          </p:cNvSpPr>
          <p:nvPr/>
        </p:nvSpPr>
        <p:spPr bwMode="auto">
          <a:xfrm>
            <a:off x="3181350" y="1993900"/>
            <a:ext cx="2933700" cy="901700"/>
          </a:xfrm>
          <a:prstGeom prst="chevron">
            <a:avLst>
              <a:gd name="adj" fmla="val 34534"/>
            </a:avLst>
          </a:prstGeom>
          <a:gradFill flip="none" rotWithShape="1">
            <a:gsLst>
              <a:gs pos="0">
                <a:schemeClr val="accent6">
                  <a:lumMod val="75000"/>
                </a:schemeClr>
              </a:gs>
              <a:gs pos="84000">
                <a:schemeClr val="accent6">
                  <a:lumMod val="50000"/>
                </a:schemeClr>
              </a:gs>
            </a:gsLst>
            <a:lin ang="54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1600" b="1" dirty="0">
                <a:solidFill>
                  <a:srgbClr val="FFFFFF"/>
                </a:solidFill>
                <a:latin typeface="Arial" pitchFamily="34" charset="0"/>
                <a:ea typeface="+mn-ea"/>
                <a:cs typeface="Arial" pitchFamily="34" charset="0"/>
              </a:rPr>
              <a:t>Mapping Document</a:t>
            </a:r>
          </a:p>
        </p:txBody>
      </p:sp>
      <p:sp>
        <p:nvSpPr>
          <p:cNvPr id="19" name="AutoShape 59"/>
          <p:cNvSpPr>
            <a:spLocks noChangeArrowheads="1"/>
          </p:cNvSpPr>
          <p:nvPr/>
        </p:nvSpPr>
        <p:spPr bwMode="auto">
          <a:xfrm>
            <a:off x="433388" y="1981200"/>
            <a:ext cx="2933700" cy="901700"/>
          </a:xfrm>
          <a:prstGeom prst="homePlate">
            <a:avLst>
              <a:gd name="adj" fmla="val 34746"/>
            </a:avLst>
          </a:prstGeom>
          <a:gradFill flip="none" rotWithShape="1">
            <a:gsLst>
              <a:gs pos="0">
                <a:schemeClr val="tx2"/>
              </a:gs>
              <a:gs pos="81000">
                <a:schemeClr val="tx2">
                  <a:lumMod val="75000"/>
                </a:schemeClr>
              </a:gs>
            </a:gsLst>
            <a:lin ang="5760000" scaled="0"/>
            <a:tileRect/>
          </a:gradFill>
          <a:ln w="3175" cap="rnd" algn="ctr">
            <a:solidFill>
              <a:schemeClr val="bg1"/>
            </a:solidFill>
            <a:miter lim="800000"/>
            <a:headEnd/>
            <a:tailEnd/>
          </a:ln>
          <a:effectLst>
            <a:outerShdw blurRad="38100" dist="38100" dir="2700000" algn="tl" rotWithShape="0">
              <a:srgbClr val="000000">
                <a:alpha val="29000"/>
              </a:srgbClr>
            </a:outerShdw>
          </a:effectLst>
        </p:spPr>
        <p:txBody>
          <a:bodyPr lIns="45720" anchor="ctr" anchorCtr="1"/>
          <a:lstStyle/>
          <a:p>
            <a:pPr algn="ctr" eaLnBrk="0" fontAlgn="auto" hangingPunct="0">
              <a:lnSpc>
                <a:spcPct val="106000"/>
              </a:lnSpc>
              <a:spcBef>
                <a:spcPts val="0"/>
              </a:spcBef>
              <a:spcAft>
                <a:spcPts val="0"/>
              </a:spcAft>
              <a:defRPr/>
            </a:pPr>
            <a:r>
              <a:rPr lang="en-US" sz="1600" b="1" dirty="0">
                <a:solidFill>
                  <a:srgbClr val="FFFFFF"/>
                </a:solidFill>
                <a:latin typeface="Arial" pitchFamily="34" charset="0"/>
                <a:ea typeface="+mn-ea"/>
                <a:cs typeface="Arial" pitchFamily="34" charset="0"/>
              </a:rPr>
              <a:t>Exchange Content Model</a:t>
            </a:r>
          </a:p>
        </p:txBody>
      </p:sp>
      <p:cxnSp>
        <p:nvCxnSpPr>
          <p:cNvPr id="20" name="Straight Connector 19"/>
          <p:cNvCxnSpPr/>
          <p:nvPr/>
        </p:nvCxnSpPr>
        <p:spPr>
          <a:xfrm>
            <a:off x="579437" y="3903603"/>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1" name="Text Placeholder 14"/>
          <p:cNvSpPr txBox="1">
            <a:spLocks/>
          </p:cNvSpPr>
          <p:nvPr/>
        </p:nvSpPr>
        <p:spPr>
          <a:xfrm>
            <a:off x="3259139" y="3070224"/>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300" kern="0" dirty="0">
                <a:solidFill>
                  <a:srgbClr val="646769"/>
                </a:solidFill>
                <a:latin typeface="Arial" pitchFamily="34" charset="0"/>
                <a:ea typeface="+mn-ea"/>
                <a:cs typeface="Arial" pitchFamily="34" charset="0"/>
              </a:rPr>
              <a:t>Used in the process of mapping the elements of an information exchange to NIEM</a:t>
            </a:r>
          </a:p>
          <a:p>
            <a:pPr marL="1588" lvl="1" fontAlgn="auto">
              <a:lnSpc>
                <a:spcPct val="110000"/>
              </a:lnSpc>
              <a:spcBef>
                <a:spcPts val="1776"/>
              </a:spcBef>
              <a:spcAft>
                <a:spcPts val="0"/>
              </a:spcAft>
              <a:buClr>
                <a:schemeClr val="tx1"/>
              </a:buClr>
              <a:defRPr/>
            </a:pPr>
            <a:r>
              <a:rPr lang="en-US" sz="1300" kern="0" dirty="0">
                <a:solidFill>
                  <a:srgbClr val="646769"/>
                </a:solidFill>
                <a:latin typeface="Arial" pitchFamily="34" charset="0"/>
                <a:ea typeface="+mn-ea"/>
                <a:cs typeface="Arial" pitchFamily="34" charset="0"/>
              </a:rPr>
              <a:t>Identifies data from the exchange content model that will reuse data objects in NIEM for the schemas in an IEPD</a:t>
            </a:r>
          </a:p>
          <a:p>
            <a:pPr marL="1588" lvl="1" fontAlgn="auto">
              <a:lnSpc>
                <a:spcPct val="110000"/>
              </a:lnSpc>
              <a:spcBef>
                <a:spcPts val="1776"/>
              </a:spcBef>
              <a:spcAft>
                <a:spcPts val="0"/>
              </a:spcAft>
              <a:buClr>
                <a:schemeClr val="tx1"/>
              </a:buClr>
              <a:defRPr/>
            </a:pPr>
            <a:r>
              <a:rPr lang="en-US" sz="1300" kern="0" dirty="0">
                <a:solidFill>
                  <a:srgbClr val="646769"/>
                </a:solidFill>
                <a:latin typeface="Arial" pitchFamily="34" charset="0"/>
                <a:ea typeface="+mn-ea"/>
                <a:cs typeface="Arial" pitchFamily="34" charset="0"/>
              </a:rPr>
              <a:t>Content model data that does not map will be created in an extension</a:t>
            </a:r>
          </a:p>
        </p:txBody>
      </p:sp>
      <p:cxnSp>
        <p:nvCxnSpPr>
          <p:cNvPr id="22" name="Straight Connector 21"/>
          <p:cNvCxnSpPr/>
          <p:nvPr/>
        </p:nvCxnSpPr>
        <p:spPr>
          <a:xfrm>
            <a:off x="3309937" y="3922418"/>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309937" y="5001448"/>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5932170" y="2870201"/>
            <a:ext cx="2565032" cy="2273300"/>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25" name="AutoShape 56"/>
          <p:cNvSpPr>
            <a:spLocks noChangeArrowheads="1"/>
          </p:cNvSpPr>
          <p:nvPr/>
        </p:nvSpPr>
        <p:spPr bwMode="auto">
          <a:xfrm>
            <a:off x="5911850" y="1993900"/>
            <a:ext cx="2933700" cy="901700"/>
          </a:xfrm>
          <a:prstGeom prst="chevron">
            <a:avLst>
              <a:gd name="adj" fmla="val 34534"/>
            </a:avLst>
          </a:prstGeom>
          <a:gradFill flip="none" rotWithShape="1">
            <a:gsLst>
              <a:gs pos="0">
                <a:schemeClr val="tx2"/>
              </a:gs>
              <a:gs pos="84000">
                <a:schemeClr val="tx2">
                  <a:lumMod val="75000"/>
                </a:schemeClr>
              </a:gs>
            </a:gsLst>
            <a:lin ang="54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1600" b="1" dirty="0">
                <a:solidFill>
                  <a:srgbClr val="FFFFFF"/>
                </a:solidFill>
                <a:latin typeface="Arial" pitchFamily="34" charset="0"/>
                <a:ea typeface="+mn-ea"/>
                <a:cs typeface="Arial" pitchFamily="34" charset="0"/>
              </a:rPr>
              <a:t>XML Schemas</a:t>
            </a:r>
          </a:p>
        </p:txBody>
      </p:sp>
      <p:sp>
        <p:nvSpPr>
          <p:cNvPr id="26" name="Text Placeholder 14"/>
          <p:cNvSpPr txBox="1">
            <a:spLocks/>
          </p:cNvSpPr>
          <p:nvPr/>
        </p:nvSpPr>
        <p:spPr>
          <a:xfrm>
            <a:off x="5989639" y="3070224"/>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300" kern="0" dirty="0">
                <a:solidFill>
                  <a:srgbClr val="646769"/>
                </a:solidFill>
                <a:latin typeface="Arial" pitchFamily="34" charset="0"/>
                <a:ea typeface="+mn-ea"/>
                <a:cs typeface="Arial" pitchFamily="34" charset="0"/>
              </a:rPr>
              <a:t>After completing a Mapping Document, elements and types can be identified for inclusion in NIEM subset schemas or extension schemas</a:t>
            </a:r>
          </a:p>
          <a:p>
            <a:pPr marL="1588" lvl="1" fontAlgn="auto">
              <a:lnSpc>
                <a:spcPct val="110000"/>
              </a:lnSpc>
              <a:spcBef>
                <a:spcPts val="1776"/>
              </a:spcBef>
              <a:spcAft>
                <a:spcPts val="0"/>
              </a:spcAft>
              <a:buClr>
                <a:schemeClr val="tx1"/>
              </a:buClr>
              <a:defRPr/>
            </a:pPr>
            <a:r>
              <a:rPr lang="en-US" sz="1300" kern="0" dirty="0">
                <a:solidFill>
                  <a:srgbClr val="646769"/>
                </a:solidFill>
                <a:latin typeface="Arial" pitchFamily="34" charset="0"/>
                <a:ea typeface="+mn-ea"/>
                <a:cs typeface="Arial" pitchFamily="34" charset="0"/>
              </a:rPr>
              <a:t>If a “container” data object (complex XML element) in NIEM is reused, the object will not be able to hold character data</a:t>
            </a:r>
          </a:p>
        </p:txBody>
      </p:sp>
      <p:cxnSp>
        <p:nvCxnSpPr>
          <p:cNvPr id="27" name="Straight Connector 26"/>
          <p:cNvCxnSpPr/>
          <p:nvPr/>
        </p:nvCxnSpPr>
        <p:spPr>
          <a:xfrm>
            <a:off x="6040437" y="4317530"/>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79437" y="5201825"/>
            <a:ext cx="2202774"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7407343" y="730894"/>
            <a:ext cx="1235427" cy="143483"/>
            <a:chOff x="3462929" y="4029126"/>
            <a:chExt cx="1696889" cy="197077"/>
          </a:xfrm>
        </p:grpSpPr>
        <p:cxnSp>
          <p:nvCxnSpPr>
            <p:cNvPr id="30" name="Straight Connector 29"/>
            <p:cNvCxnSpPr>
              <a:endCxn id="3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2"/>
          <p:cNvSpPr>
            <a:spLocks noGrp="1"/>
          </p:cNvSpPr>
          <p:nvPr>
            <p:ph type="title"/>
          </p:nvPr>
        </p:nvSpPr>
        <p:spPr>
          <a:ln/>
        </p:spPr>
        <p:txBody>
          <a:bodyPr>
            <a:normAutofit/>
          </a:bodyPr>
          <a:lstStyle/>
          <a:p>
            <a:pPr eaLnBrk="1" hangingPunct="1"/>
            <a:r>
              <a:rPr lang="en-US" dirty="0" smtClean="0">
                <a:latin typeface="Arial" charset="0"/>
                <a:cs typeface="Arial" charset="0"/>
              </a:rPr>
              <a:t>Summary</a:t>
            </a:r>
            <a:endParaRPr lang="en-US" dirty="0">
              <a:latin typeface="Arial" charset="0"/>
              <a:cs typeface="Arial" charset="0"/>
            </a:endParaRPr>
          </a:p>
        </p:txBody>
      </p:sp>
      <p:sp>
        <p:nvSpPr>
          <p:cNvPr id="87044" name="SHP_264"/>
          <p:cNvSpPr>
            <a:spLocks noChangeArrowheads="1"/>
          </p:cNvSpPr>
          <p:nvPr/>
        </p:nvSpPr>
        <p:spPr bwMode="auto">
          <a:xfrm>
            <a:off x="381000" y="1143000"/>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a:lnSpc>
                <a:spcPct val="106000"/>
              </a:lnSpc>
              <a:spcBef>
                <a:spcPct val="40000"/>
              </a:spcBef>
              <a:buClr>
                <a:srgbClr val="000000"/>
              </a:buClr>
              <a:buSzPct val="80000"/>
              <a:buFont typeface="Wingdings" charset="0"/>
              <a:buNone/>
            </a:pPr>
            <a:endParaRPr lang="en-US" sz="2600" b="1">
              <a:solidFill>
                <a:srgbClr val="000000"/>
              </a:solidFill>
              <a:cs typeface="ＭＳ Ｐゴシック" charset="0"/>
            </a:endParaRPr>
          </a:p>
        </p:txBody>
      </p:sp>
      <p:sp>
        <p:nvSpPr>
          <p:cNvPr id="3" name="Slide Number Placeholder 2"/>
          <p:cNvSpPr>
            <a:spLocks noGrp="1"/>
          </p:cNvSpPr>
          <p:nvPr>
            <p:ph type="sldNum" sz="quarter" idx="10"/>
          </p:nvPr>
        </p:nvSpPr>
        <p:spPr/>
        <p:txBody>
          <a:bodyPr/>
          <a:lstStyle/>
          <a:p>
            <a:fld id="{6E6030FC-FB78-5E4D-92EA-5D9433591EA9}" type="slidenum">
              <a:rPr lang="en-US" smtClean="0"/>
              <a:pPr/>
              <a:t>64</a:t>
            </a:fld>
            <a:endParaRPr lang="en-US" dirty="0"/>
          </a:p>
        </p:txBody>
      </p:sp>
      <p:sp>
        <p:nvSpPr>
          <p:cNvPr id="15" name="Content Placeholder 2"/>
          <p:cNvSpPr txBox="1">
            <a:spLocks/>
          </p:cNvSpPr>
          <p:nvPr/>
        </p:nvSpPr>
        <p:spPr>
          <a:xfrm>
            <a:off x="324069" y="1435100"/>
            <a:ext cx="8362731" cy="45847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3600"/>
              </a:spcAft>
              <a:buNone/>
            </a:pPr>
            <a:r>
              <a:rPr lang="en-US" sz="2600" b="1" dirty="0" smtClean="0">
                <a:solidFill>
                  <a:srgbClr val="1F497D"/>
                </a:solidFill>
              </a:rPr>
              <a:t>Welcome to Module 4: Map &amp; Model</a:t>
            </a:r>
          </a:p>
          <a:p>
            <a:pPr marL="0" indent="0">
              <a:spcAft>
                <a:spcPts val="1200"/>
              </a:spcAft>
              <a:buNone/>
            </a:pPr>
            <a:r>
              <a:rPr lang="en-US" b="1" dirty="0" smtClean="0">
                <a:solidFill>
                  <a:srgbClr val="1F497D"/>
                </a:solidFill>
              </a:rPr>
              <a:t>You should now be able to:</a:t>
            </a:r>
          </a:p>
          <a:p>
            <a:pPr marL="342900" lvl="1" indent="-342900">
              <a:lnSpc>
                <a:spcPct val="106000"/>
              </a:lnSpc>
              <a:spcAft>
                <a:spcPts val="0"/>
              </a:spcAft>
              <a:buClr>
                <a:schemeClr val="tx1"/>
              </a:buClr>
              <a:buFont typeface="Arial" pitchFamily="34" charset="0"/>
              <a:buChar char="•"/>
              <a:defRPr/>
            </a:pPr>
            <a:r>
              <a:rPr lang="en-US" dirty="0">
                <a:solidFill>
                  <a:schemeClr val="tx1">
                    <a:lumMod val="75000"/>
                  </a:schemeClr>
                </a:solidFill>
              </a:rPr>
              <a:t>Build an exchange content model</a:t>
            </a:r>
          </a:p>
        </p:txBody>
      </p:sp>
      <p:cxnSp>
        <p:nvCxnSpPr>
          <p:cNvPr id="16" name="Straight Connector 15"/>
          <p:cNvCxnSpPr/>
          <p:nvPr/>
        </p:nvCxnSpPr>
        <p:spPr>
          <a:xfrm>
            <a:off x="412969" y="216883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7407343" y="730894"/>
            <a:ext cx="1235427" cy="143483"/>
            <a:chOff x="3462929" y="4029126"/>
            <a:chExt cx="1696889" cy="197077"/>
          </a:xfrm>
        </p:grpSpPr>
        <p:cxnSp>
          <p:nvCxnSpPr>
            <p:cNvPr id="18" name="Straight Connector 17"/>
            <p:cNvCxnSpPr>
              <a:endCxn id="2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8364789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8F58EE9-9E0B-4342-937B-49388987DDAD}" type="slidenum">
              <a:rPr lang="en-US" smtClean="0"/>
              <a:pPr/>
              <a:t>65</a:t>
            </a:fld>
            <a:endParaRPr lang="en-US"/>
          </a:p>
        </p:txBody>
      </p:sp>
      <p:sp>
        <p:nvSpPr>
          <p:cNvPr id="5" name="Title 1"/>
          <p:cNvSpPr>
            <a:spLocks noGrp="1"/>
          </p:cNvSpPr>
          <p:nvPr>
            <p:ph type="title"/>
          </p:nvPr>
        </p:nvSpPr>
        <p:spPr>
          <a:xfrm>
            <a:off x="1743075" y="2661240"/>
            <a:ext cx="5745163" cy="892175"/>
          </a:xfrm>
        </p:spPr>
        <p:txBody>
          <a:bodyPr/>
          <a:lstStyle/>
          <a:p>
            <a:pPr eaLnBrk="1" hangingPunct="1">
              <a:defRPr/>
            </a:pPr>
            <a:r>
              <a:rPr lang="en-US" dirty="0" smtClean="0"/>
              <a:t>Conclusion</a:t>
            </a:r>
            <a:endParaRPr lang="en-US" dirty="0"/>
          </a:p>
        </p:txBody>
      </p:sp>
      <p:grpSp>
        <p:nvGrpSpPr>
          <p:cNvPr id="6" name="Group 5"/>
          <p:cNvGrpSpPr/>
          <p:nvPr/>
        </p:nvGrpSpPr>
        <p:grpSpPr>
          <a:xfrm>
            <a:off x="1930400" y="2606675"/>
            <a:ext cx="5364480" cy="1003300"/>
            <a:chOff x="762000" y="2606675"/>
            <a:chExt cx="7831138" cy="1003300"/>
          </a:xfrm>
        </p:grpSpPr>
        <p:cxnSp>
          <p:nvCxnSpPr>
            <p:cNvPr id="7" name="Straight Connector 6"/>
            <p:cNvCxnSpPr/>
            <p:nvPr/>
          </p:nvCxnSpPr>
          <p:spPr bwMode="auto">
            <a:xfrm>
              <a:off x="762000" y="26066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bwMode="auto">
            <a:xfrm>
              <a:off x="762000" y="36099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343000" y="295879"/>
            <a:ext cx="1736872" cy="773588"/>
            <a:chOff x="7343000" y="295879"/>
            <a:chExt cx="1736872" cy="773588"/>
          </a:xfrm>
        </p:grpSpPr>
        <p:grpSp>
          <p:nvGrpSpPr>
            <p:cNvPr id="10" name="Group 9"/>
            <p:cNvGrpSpPr/>
            <p:nvPr/>
          </p:nvGrpSpPr>
          <p:grpSpPr>
            <a:xfrm>
              <a:off x="7508041" y="616679"/>
              <a:ext cx="1381637" cy="160464"/>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 name="Oval 14"/>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6" name="Oval 15"/>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7" name="Oval 16"/>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8" name="Oval 17"/>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11" name="TextBox 10"/>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12" name="TextBox 11"/>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80</a:t>
              </a:r>
              <a:r>
                <a:rPr lang="en-US" sz="1200" b="1" dirty="0" smtClean="0">
                  <a:solidFill>
                    <a:srgbClr val="D9D9D9"/>
                  </a:solidFill>
                  <a:latin typeface="Arial"/>
                  <a:cs typeface="Arial"/>
                </a:rPr>
                <a:t>% complete</a:t>
              </a:r>
            </a:p>
          </p:txBody>
        </p:sp>
      </p:grpSp>
    </p:spTree>
    <p:extLst>
      <p:ext uri="{BB962C8B-B14F-4D97-AF65-F5344CB8AC3E}">
        <p14:creationId xmlns:p14="http://schemas.microsoft.com/office/powerpoint/2010/main" val="100215317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recap</a:t>
            </a:r>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66</a:t>
            </a:fld>
            <a:endParaRPr lang="en-US" dirty="0"/>
          </a:p>
        </p:txBody>
      </p:sp>
      <p:sp>
        <p:nvSpPr>
          <p:cNvPr id="5" name="Rectangle 4"/>
          <p:cNvSpPr/>
          <p:nvPr/>
        </p:nvSpPr>
        <p:spPr>
          <a:xfrm>
            <a:off x="379141" y="1239098"/>
            <a:ext cx="8497230" cy="3925382"/>
          </a:xfrm>
          <a:prstGeom prst="rect">
            <a:avLst/>
          </a:prstGeom>
        </p:spPr>
        <p:txBody>
          <a:bodyPr wrap="square">
            <a:spAutoFit/>
          </a:bodyPr>
          <a:lstStyle/>
          <a:p>
            <a:pPr>
              <a:lnSpc>
                <a:spcPct val="114000"/>
              </a:lnSpc>
            </a:pPr>
            <a:r>
              <a:rPr lang="en-US" sz="2600" dirty="0" smtClean="0">
                <a:solidFill>
                  <a:srgbClr val="1F497D"/>
                </a:solidFill>
              </a:rPr>
              <a:t>You have completed all the modules in </a:t>
            </a:r>
            <a:br>
              <a:rPr lang="en-US" sz="2600" dirty="0" smtClean="0">
                <a:solidFill>
                  <a:srgbClr val="1F497D"/>
                </a:solidFill>
              </a:rPr>
            </a:br>
            <a:r>
              <a:rPr lang="en-US" sz="2600" b="1" dirty="0" smtClean="0">
                <a:solidFill>
                  <a:srgbClr val="1F497D"/>
                </a:solidFill>
              </a:rPr>
              <a:t>NIEM </a:t>
            </a:r>
            <a:r>
              <a:rPr lang="en-US" sz="2600" b="1" dirty="0">
                <a:solidFill>
                  <a:srgbClr val="1F497D"/>
                </a:solidFill>
              </a:rPr>
              <a:t>300: IEPD Discovery and Development </a:t>
            </a:r>
            <a:r>
              <a:rPr lang="en-US" sz="2600" dirty="0">
                <a:solidFill>
                  <a:srgbClr val="1F497D"/>
                </a:solidFill>
              </a:rPr>
              <a:t>course.</a:t>
            </a:r>
          </a:p>
          <a:p>
            <a:pPr marL="0" indent="0">
              <a:lnSpc>
                <a:spcPct val="114000"/>
              </a:lnSpc>
              <a:buNone/>
            </a:pPr>
            <a:endParaRPr lang="en-US" sz="2000" dirty="0"/>
          </a:p>
          <a:p>
            <a:r>
              <a:rPr lang="en-US" sz="2000" b="1" dirty="0" smtClean="0">
                <a:solidFill>
                  <a:srgbClr val="1F497D"/>
                </a:solidFill>
              </a:rPr>
              <a:t>You should now be </a:t>
            </a:r>
            <a:r>
              <a:rPr lang="en-US" sz="2000" b="1" dirty="0">
                <a:solidFill>
                  <a:srgbClr val="1F497D"/>
                </a:solidFill>
              </a:rPr>
              <a:t>able to</a:t>
            </a:r>
            <a:r>
              <a:rPr lang="en-US" sz="2000" b="1" dirty="0" smtClean="0">
                <a:solidFill>
                  <a:srgbClr val="1F497D"/>
                </a:solidFill>
              </a:rPr>
              <a:t>:</a:t>
            </a:r>
          </a:p>
          <a:p>
            <a:endParaRPr lang="en-US" sz="2000" b="1" dirty="0">
              <a:solidFill>
                <a:srgbClr val="1F497D"/>
              </a:solidFill>
            </a:endParaRPr>
          </a:p>
          <a:p>
            <a:pPr marL="342900" lvl="1" indent="-342900">
              <a:lnSpc>
                <a:spcPct val="106000"/>
              </a:lnSpc>
              <a:buClr>
                <a:schemeClr val="tx1"/>
              </a:buClr>
              <a:buFont typeface="Arial"/>
              <a:buChar char="•"/>
              <a:defRPr/>
            </a:pPr>
            <a:r>
              <a:rPr lang="en-US" sz="2000" dirty="0">
                <a:solidFill>
                  <a:schemeClr val="tx1">
                    <a:lumMod val="75000"/>
                  </a:schemeClr>
                </a:solidFill>
              </a:rPr>
              <a:t>Perform the necessary research to begin to develop an IEPD</a:t>
            </a:r>
          </a:p>
          <a:p>
            <a:pPr marL="342900" lvl="1" indent="-342900">
              <a:lnSpc>
                <a:spcPct val="106000"/>
              </a:lnSpc>
              <a:buClr>
                <a:schemeClr val="tx1"/>
              </a:buClr>
              <a:buFont typeface="Arial"/>
              <a:buChar char="•"/>
              <a:defRPr/>
            </a:pPr>
            <a:r>
              <a:rPr lang="en-US" sz="2000" dirty="0">
                <a:solidFill>
                  <a:schemeClr val="tx1">
                    <a:lumMod val="75000"/>
                  </a:schemeClr>
                </a:solidFill>
              </a:rPr>
              <a:t>Develop a Use Case, Sequence Diagram, Business Process Diagram and an Exchange Content Model to define the business and technical structure of the information exchange</a:t>
            </a:r>
          </a:p>
          <a:p>
            <a:pPr marL="342900" lvl="1" indent="-342900">
              <a:lnSpc>
                <a:spcPct val="106000"/>
              </a:lnSpc>
              <a:buClr>
                <a:schemeClr val="tx1"/>
              </a:buClr>
              <a:buFont typeface="Arial"/>
              <a:buChar char="•"/>
              <a:defRPr/>
            </a:pPr>
            <a:r>
              <a:rPr lang="en-US" sz="2000" dirty="0">
                <a:solidFill>
                  <a:schemeClr val="tx1">
                    <a:lumMod val="75000"/>
                  </a:schemeClr>
                </a:solidFill>
              </a:rPr>
              <a:t>Define the Business Scenario, Rules, and Requirements necessary for IEPD development</a:t>
            </a:r>
          </a:p>
        </p:txBody>
      </p:sp>
      <p:cxnSp>
        <p:nvCxnSpPr>
          <p:cNvPr id="6" name="Straight Connector 5"/>
          <p:cNvCxnSpPr/>
          <p:nvPr/>
        </p:nvCxnSpPr>
        <p:spPr>
          <a:xfrm>
            <a:off x="480757" y="2358051"/>
            <a:ext cx="8362731"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7407343" y="730894"/>
            <a:ext cx="1235427" cy="143483"/>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0" name="Oval 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1" name="Oval 10"/>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2" name="Oval 11"/>
            <p:cNvSpPr/>
            <p:nvPr/>
          </p:nvSpPr>
          <p:spPr>
            <a:xfrm>
              <a:off x="459052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3" name="Oval 12"/>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Tree>
    <p:extLst>
      <p:ext uri="{BB962C8B-B14F-4D97-AF65-F5344CB8AC3E}">
        <p14:creationId xmlns:p14="http://schemas.microsoft.com/office/powerpoint/2010/main" val="1952984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a:t>
            </a:r>
            <a:r>
              <a:rPr lang="en-US" dirty="0" err="1" smtClean="0"/>
              <a:t>NIEm</a:t>
            </a:r>
            <a:r>
              <a:rPr lang="en-US" dirty="0" smtClean="0"/>
              <a:t> resources</a:t>
            </a:r>
            <a:endParaRPr lang="en-US" dirty="0"/>
          </a:p>
        </p:txBody>
      </p:sp>
      <p:sp>
        <p:nvSpPr>
          <p:cNvPr id="3" name="Slide Number Placeholder 2"/>
          <p:cNvSpPr>
            <a:spLocks noGrp="1"/>
          </p:cNvSpPr>
          <p:nvPr>
            <p:ph type="sldNum" sz="quarter" idx="10"/>
          </p:nvPr>
        </p:nvSpPr>
        <p:spPr/>
        <p:txBody>
          <a:bodyPr/>
          <a:lstStyle/>
          <a:p>
            <a:fld id="{6E6030FC-FB78-5E4D-92EA-5D9433591EA9}" type="slidenum">
              <a:rPr lang="en-US" smtClean="0"/>
              <a:pPr/>
              <a:t>67</a:t>
            </a:fld>
            <a:endParaRPr lang="en-US" dirty="0"/>
          </a:p>
        </p:txBody>
      </p:sp>
      <p:sp>
        <p:nvSpPr>
          <p:cNvPr id="22" name="Rectangle 21"/>
          <p:cNvSpPr/>
          <p:nvPr/>
        </p:nvSpPr>
        <p:spPr bwMode="auto">
          <a:xfrm>
            <a:off x="2832100" y="2770188"/>
            <a:ext cx="5902325" cy="1431925"/>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 name="TextBox 3"/>
          <p:cNvSpPr txBox="1">
            <a:spLocks noChangeArrowheads="1"/>
          </p:cNvSpPr>
          <p:nvPr/>
        </p:nvSpPr>
        <p:spPr bwMode="auto">
          <a:xfrm>
            <a:off x="1260475" y="1422400"/>
            <a:ext cx="18637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prstClr val="white"/>
                </a:solidFill>
                <a:cs typeface="Arial" charset="0"/>
              </a:rPr>
              <a:t>Documentation </a:t>
            </a:r>
          </a:p>
          <a:p>
            <a:pPr eaLnBrk="1" hangingPunct="1"/>
            <a:r>
              <a:rPr lang="en-US" sz="1800" b="1" dirty="0">
                <a:solidFill>
                  <a:prstClr val="white"/>
                </a:solidFill>
                <a:cs typeface="Arial" charset="0"/>
              </a:rPr>
              <a:t>and Standards</a:t>
            </a:r>
          </a:p>
        </p:txBody>
      </p:sp>
      <p:sp>
        <p:nvSpPr>
          <p:cNvPr id="24" name="TextBox 23"/>
          <p:cNvSpPr txBox="1">
            <a:spLocks noChangeArrowheads="1"/>
          </p:cNvSpPr>
          <p:nvPr/>
        </p:nvSpPr>
        <p:spPr bwMode="auto">
          <a:xfrm>
            <a:off x="1260475" y="2967038"/>
            <a:ext cx="24685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prstClr val="white"/>
                </a:solidFill>
                <a:cs typeface="Arial" charset="0"/>
              </a:rPr>
              <a:t>Training </a:t>
            </a:r>
          </a:p>
          <a:p>
            <a:pPr eaLnBrk="1" hangingPunct="1"/>
            <a:r>
              <a:rPr lang="en-US" sz="1800" b="1">
                <a:solidFill>
                  <a:prstClr val="white"/>
                </a:solidFill>
                <a:cs typeface="Arial" charset="0"/>
              </a:rPr>
              <a:t>and Technical Assistance</a:t>
            </a:r>
          </a:p>
        </p:txBody>
      </p:sp>
      <p:sp>
        <p:nvSpPr>
          <p:cNvPr id="25" name="TextBox 25"/>
          <p:cNvSpPr txBox="1">
            <a:spLocks noChangeArrowheads="1"/>
          </p:cNvSpPr>
          <p:nvPr/>
        </p:nvSpPr>
        <p:spPr bwMode="auto">
          <a:xfrm>
            <a:off x="1260475" y="4918075"/>
            <a:ext cx="2468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prstClr val="white"/>
                </a:solidFill>
                <a:cs typeface="Arial" charset="0"/>
              </a:rPr>
              <a:t>Tools</a:t>
            </a:r>
          </a:p>
        </p:txBody>
      </p:sp>
      <p:grpSp>
        <p:nvGrpSpPr>
          <p:cNvPr id="26" name="Group 24"/>
          <p:cNvGrpSpPr>
            <a:grpSpLocks/>
          </p:cNvGrpSpPr>
          <p:nvPr/>
        </p:nvGrpSpPr>
        <p:grpSpPr bwMode="auto">
          <a:xfrm>
            <a:off x="458788" y="2733675"/>
            <a:ext cx="8121650" cy="1843088"/>
            <a:chOff x="880081" y="2744095"/>
            <a:chExt cx="7608149" cy="1842654"/>
          </a:xfrm>
        </p:grpSpPr>
        <p:cxnSp>
          <p:nvCxnSpPr>
            <p:cNvPr id="27" name="Straight Connector 26"/>
            <p:cNvCxnSpPr/>
            <p:nvPr/>
          </p:nvCxnSpPr>
          <p:spPr>
            <a:xfrm>
              <a:off x="880081" y="458674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80081" y="2744095"/>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29" name="Oval 28"/>
          <p:cNvSpPr/>
          <p:nvPr/>
        </p:nvSpPr>
        <p:spPr>
          <a:xfrm>
            <a:off x="1023938" y="1290638"/>
            <a:ext cx="649287" cy="64928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30" name="Rectangle 40"/>
          <p:cNvSpPr>
            <a:spLocks noChangeArrowheads="1"/>
          </p:cNvSpPr>
          <p:nvPr/>
        </p:nvSpPr>
        <p:spPr bwMode="auto">
          <a:xfrm>
            <a:off x="458788" y="1985963"/>
            <a:ext cx="17811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rPr>
              <a:t>DOCUMENTATION</a:t>
            </a:r>
            <a:br>
              <a:rPr lang="en-US" sz="1400" b="1">
                <a:solidFill>
                  <a:srgbClr val="57AAAE"/>
                </a:solidFill>
              </a:rPr>
            </a:br>
            <a:r>
              <a:rPr lang="en-US" sz="1400" b="1">
                <a:solidFill>
                  <a:srgbClr val="57AAAE"/>
                </a:solidFill>
              </a:rPr>
              <a:t> AND STANDARDS</a:t>
            </a:r>
          </a:p>
        </p:txBody>
      </p:sp>
      <p:sp>
        <p:nvSpPr>
          <p:cNvPr id="31" name="Oval 30"/>
          <p:cNvSpPr/>
          <p:nvPr/>
        </p:nvSpPr>
        <p:spPr>
          <a:xfrm>
            <a:off x="1023938" y="2914650"/>
            <a:ext cx="649287" cy="649288"/>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32" name="Rectangle 42"/>
          <p:cNvSpPr>
            <a:spLocks noChangeArrowheads="1"/>
          </p:cNvSpPr>
          <p:nvPr/>
        </p:nvSpPr>
        <p:spPr bwMode="auto">
          <a:xfrm>
            <a:off x="684213" y="3608388"/>
            <a:ext cx="13287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rPr>
              <a:t>TRAINING &amp; </a:t>
            </a:r>
            <a:br>
              <a:rPr lang="en-US" sz="1400" b="1">
                <a:solidFill>
                  <a:srgbClr val="57AAAE"/>
                </a:solidFill>
              </a:rPr>
            </a:br>
            <a:r>
              <a:rPr lang="en-US" sz="1400" b="1">
                <a:solidFill>
                  <a:srgbClr val="57AAAE"/>
                </a:solidFill>
              </a:rPr>
              <a:t>TECHNICAL </a:t>
            </a:r>
            <a:br>
              <a:rPr lang="en-US" sz="1400" b="1">
                <a:solidFill>
                  <a:srgbClr val="57AAAE"/>
                </a:solidFill>
              </a:rPr>
            </a:br>
            <a:r>
              <a:rPr lang="en-US" sz="1400" b="1">
                <a:solidFill>
                  <a:srgbClr val="57AAAE"/>
                </a:solidFill>
              </a:rPr>
              <a:t>ASSISTANCE</a:t>
            </a:r>
          </a:p>
        </p:txBody>
      </p:sp>
      <p:sp>
        <p:nvSpPr>
          <p:cNvPr id="33" name="Oval 32"/>
          <p:cNvSpPr/>
          <p:nvPr/>
        </p:nvSpPr>
        <p:spPr>
          <a:xfrm>
            <a:off x="1023938" y="4891088"/>
            <a:ext cx="649287" cy="64928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34" name="Rectangle 44"/>
          <p:cNvSpPr>
            <a:spLocks noChangeArrowheads="1"/>
          </p:cNvSpPr>
          <p:nvPr/>
        </p:nvSpPr>
        <p:spPr bwMode="auto">
          <a:xfrm>
            <a:off x="949325" y="5586413"/>
            <a:ext cx="800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rPr>
              <a:t>TOOLS</a:t>
            </a:r>
          </a:p>
        </p:txBody>
      </p:sp>
      <p:sp>
        <p:nvSpPr>
          <p:cNvPr id="35" name="Content Placeholder 22"/>
          <p:cNvSpPr txBox="1">
            <a:spLocks/>
          </p:cNvSpPr>
          <p:nvPr/>
        </p:nvSpPr>
        <p:spPr bwMode="auto">
          <a:xfrm>
            <a:off x="2390070" y="3066724"/>
            <a:ext cx="6372225" cy="14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rgbClr val="1F497D"/>
              </a:buClr>
              <a:buFont typeface="Arial" charset="0"/>
              <a:buNone/>
            </a:pPr>
            <a:r>
              <a:rPr lang="en-US" sz="1500" b="1" dirty="0">
                <a:solidFill>
                  <a:srgbClr val="1F497D"/>
                </a:solidFill>
                <a:cs typeface="Arial" charset="0"/>
              </a:rPr>
              <a:t>For available resources that provide support and </a:t>
            </a:r>
            <a:r>
              <a:rPr lang="en-US" sz="1500" b="1" dirty="0" smtClean="0">
                <a:solidFill>
                  <a:srgbClr val="1F497D"/>
                </a:solidFill>
                <a:cs typeface="Arial" charset="0"/>
              </a:rPr>
              <a:t>assistance:</a:t>
            </a:r>
          </a:p>
          <a:p>
            <a:pPr eaLnBrk="1" hangingPunct="1">
              <a:spcBef>
                <a:spcPts val="0"/>
              </a:spcBef>
              <a:spcAft>
                <a:spcPts val="600"/>
              </a:spcAft>
              <a:buClr>
                <a:srgbClr val="1F497D"/>
              </a:buClr>
              <a:buFont typeface="Arial" charset="0"/>
              <a:buNone/>
            </a:pPr>
            <a:r>
              <a:rPr lang="en-US" sz="1500" dirty="0">
                <a:solidFill>
                  <a:srgbClr val="1F497D"/>
                </a:solidFill>
                <a:cs typeface="Arial" charset="0"/>
              </a:rPr>
              <a:t>NIEM Training:</a:t>
            </a:r>
            <a:r>
              <a:rPr lang="en-US" sz="1500" b="1" dirty="0">
                <a:solidFill>
                  <a:srgbClr val="595959"/>
                </a:solidFill>
                <a:cs typeface="Arial" charset="0"/>
              </a:rPr>
              <a:t>	  </a:t>
            </a:r>
            <a:r>
              <a:rPr lang="en-US" sz="1500" b="1" dirty="0" smtClean="0">
                <a:solidFill>
                  <a:srgbClr val="595959"/>
                </a:solidFill>
                <a:cs typeface="Arial" charset="0"/>
              </a:rPr>
              <a:t>   </a:t>
            </a:r>
            <a:r>
              <a:rPr lang="en-US" sz="1500" dirty="0" smtClean="0">
                <a:solidFill>
                  <a:srgbClr val="595959"/>
                </a:solidFill>
                <a:cs typeface="Arial" charset="0"/>
                <a:hlinkClick r:id="rId2"/>
              </a:rPr>
              <a:t>NIEM.gov</a:t>
            </a:r>
            <a:r>
              <a:rPr lang="en-US" sz="1500" dirty="0">
                <a:solidFill>
                  <a:srgbClr val="595959"/>
                </a:solidFill>
                <a:cs typeface="Arial" charset="0"/>
                <a:hlinkClick r:id="rId2"/>
              </a:rPr>
              <a:t>/</a:t>
            </a:r>
            <a:r>
              <a:rPr lang="en-US" sz="1500" dirty="0" smtClean="0">
                <a:solidFill>
                  <a:srgbClr val="595959"/>
                </a:solidFill>
                <a:cs typeface="Arial" charset="0"/>
                <a:hlinkClick r:id="rId2"/>
              </a:rPr>
              <a:t>training</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Webinars:    </a:t>
            </a:r>
            <a:r>
              <a:rPr lang="en-US" sz="1500" dirty="0" smtClean="0">
                <a:solidFill>
                  <a:srgbClr val="595959"/>
                </a:solidFill>
                <a:cs typeface="Arial" charset="0"/>
                <a:hlinkClick r:id="rId3"/>
              </a:rPr>
              <a:t>NIEM.gov</a:t>
            </a:r>
            <a:r>
              <a:rPr lang="en-US" sz="1500" dirty="0">
                <a:solidFill>
                  <a:srgbClr val="595959"/>
                </a:solidFill>
                <a:cs typeface="Arial" charset="0"/>
                <a:hlinkClick r:id="rId3"/>
              </a:rPr>
              <a:t>/</a:t>
            </a:r>
            <a:r>
              <a:rPr lang="en-US" sz="1500" dirty="0" smtClean="0">
                <a:solidFill>
                  <a:srgbClr val="595959"/>
                </a:solidFill>
                <a:cs typeface="Arial" charset="0"/>
                <a:hlinkClick r:id="rId3"/>
              </a:rPr>
              <a:t>webinars</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Helpdesk:    </a:t>
            </a:r>
            <a:r>
              <a:rPr lang="en-US" sz="1500" dirty="0" smtClean="0">
                <a:solidFill>
                  <a:srgbClr val="595959"/>
                </a:solidFill>
                <a:cs typeface="Arial" charset="0"/>
                <a:hlinkClick r:id="rId4"/>
              </a:rPr>
              <a:t>NIEM.gov</a:t>
            </a:r>
            <a:r>
              <a:rPr lang="en-US" sz="1500" dirty="0">
                <a:solidFill>
                  <a:srgbClr val="595959"/>
                </a:solidFill>
                <a:cs typeface="Arial" charset="0"/>
                <a:hlinkClick r:id="rId4"/>
              </a:rPr>
              <a:t>/</a:t>
            </a:r>
            <a:r>
              <a:rPr lang="en-US" sz="1500" dirty="0" smtClean="0">
                <a:solidFill>
                  <a:srgbClr val="595959"/>
                </a:solidFill>
                <a:cs typeface="Arial" charset="0"/>
                <a:hlinkClick r:id="rId4"/>
              </a:rPr>
              <a:t>contactus</a:t>
            </a:r>
            <a:endParaRPr lang="en-US" sz="1500" dirty="0">
              <a:solidFill>
                <a:srgbClr val="595959"/>
              </a:solidFill>
              <a:cs typeface="Arial" charset="0"/>
            </a:endParaRPr>
          </a:p>
        </p:txBody>
      </p:sp>
      <p:sp>
        <p:nvSpPr>
          <p:cNvPr id="36" name="Content Placeholder 22"/>
          <p:cNvSpPr txBox="1">
            <a:spLocks/>
          </p:cNvSpPr>
          <p:nvPr/>
        </p:nvSpPr>
        <p:spPr bwMode="auto">
          <a:xfrm>
            <a:off x="2390071" y="4796283"/>
            <a:ext cx="3140012" cy="109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rgbClr val="1F497D"/>
              </a:buClr>
              <a:buFont typeface="Arial" charset="0"/>
              <a:buNone/>
            </a:pPr>
            <a:r>
              <a:rPr lang="en-US" sz="1600" b="1" dirty="0" smtClean="0">
                <a:solidFill>
                  <a:srgbClr val="1F497D"/>
                </a:solidFill>
                <a:cs typeface="Arial" charset="0"/>
              </a:rPr>
              <a:t>Available tools for developers: Visit </a:t>
            </a:r>
            <a:r>
              <a:rPr lang="en-US" sz="1600" b="1" dirty="0">
                <a:solidFill>
                  <a:srgbClr val="1F497D"/>
                </a:solidFill>
                <a:cs typeface="Arial" charset="0"/>
              </a:rPr>
              <a:t>the </a:t>
            </a:r>
            <a:r>
              <a:rPr lang="en-US" sz="1600" b="1" dirty="0" smtClean="0">
                <a:solidFill>
                  <a:srgbClr val="1F497D"/>
                </a:solidFill>
                <a:cs typeface="Arial" charset="0"/>
              </a:rPr>
              <a:t>NIEM </a:t>
            </a:r>
            <a:r>
              <a:rPr lang="en-US" sz="1600" b="1" dirty="0">
                <a:solidFill>
                  <a:srgbClr val="1F497D"/>
                </a:solidFill>
                <a:cs typeface="Arial" charset="0"/>
              </a:rPr>
              <a:t>Tools Catalog </a:t>
            </a:r>
            <a:r>
              <a:rPr lang="en-US" sz="1600" b="1" dirty="0" smtClean="0">
                <a:solidFill>
                  <a:srgbClr val="1F497D"/>
                </a:solidFill>
                <a:cs typeface="Arial" charset="0"/>
              </a:rPr>
              <a:t>today!</a:t>
            </a:r>
          </a:p>
          <a:p>
            <a:pPr eaLnBrk="1" hangingPunct="1">
              <a:spcBef>
                <a:spcPts val="0"/>
              </a:spcBef>
              <a:spcAft>
                <a:spcPts val="600"/>
              </a:spcAft>
              <a:buClr>
                <a:srgbClr val="1F497D"/>
              </a:buClr>
            </a:pPr>
            <a:r>
              <a:rPr lang="en-US" sz="1600" dirty="0">
                <a:solidFill>
                  <a:srgbClr val="000000"/>
                </a:solidFill>
                <a:cs typeface="Arial" charset="0"/>
                <a:hlinkClick r:id="rId5"/>
              </a:rPr>
              <a:t>NIEM.gov/</a:t>
            </a:r>
            <a:r>
              <a:rPr lang="en-US" sz="1600" dirty="0" smtClean="0">
                <a:solidFill>
                  <a:srgbClr val="000000"/>
                </a:solidFill>
                <a:cs typeface="Arial" charset="0"/>
                <a:hlinkClick r:id="rId5"/>
              </a:rPr>
              <a:t>tools</a:t>
            </a:r>
            <a:endParaRPr lang="en-US" sz="1600" dirty="0">
              <a:solidFill>
                <a:srgbClr val="000000"/>
              </a:solidFill>
              <a:cs typeface="Arial" charset="0"/>
            </a:endParaRPr>
          </a:p>
        </p:txBody>
      </p:sp>
      <p:pic>
        <p:nvPicPr>
          <p:cNvPr id="37" name="Picture 53"/>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203325" y="1447800"/>
            <a:ext cx="292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54"/>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190625" y="3028950"/>
            <a:ext cx="3302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55"/>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127125" y="5024438"/>
            <a:ext cx="3937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Content Placeholder 2"/>
          <p:cNvSpPr>
            <a:spLocks noGrp="1"/>
          </p:cNvSpPr>
          <p:nvPr>
            <p:ph idx="1"/>
          </p:nvPr>
        </p:nvSpPr>
        <p:spPr>
          <a:xfrm>
            <a:off x="2410708" y="1290638"/>
            <a:ext cx="3738591" cy="1454076"/>
          </a:xfrm>
        </p:spPr>
        <p:txBody>
          <a:bodyPr/>
          <a:lstStyle/>
          <a:p>
            <a:pPr marL="0" indent="0" eaLnBrk="1" hangingPunct="1">
              <a:spcBef>
                <a:spcPct val="20000"/>
              </a:spcBef>
              <a:buClr>
                <a:schemeClr val="tx2"/>
              </a:buClr>
              <a:buNone/>
            </a:pPr>
            <a:r>
              <a:rPr lang="en-US" sz="1600" b="1" dirty="0">
                <a:solidFill>
                  <a:srgbClr val="1F497D"/>
                </a:solidFill>
                <a:latin typeface="Arial" charset="0"/>
                <a:cs typeface="Arial" charset="0"/>
              </a:rPr>
              <a:t>For </a:t>
            </a:r>
            <a:r>
              <a:rPr lang="en-US" sz="1600" b="1" dirty="0" smtClean="0">
                <a:solidFill>
                  <a:srgbClr val="1F497D"/>
                </a:solidFill>
                <a:latin typeface="Arial" charset="0"/>
                <a:cs typeface="Arial" charset="0"/>
              </a:rPr>
              <a:t>technical documentation:</a:t>
            </a:r>
            <a:endParaRPr lang="en-US" sz="1600" b="1" dirty="0">
              <a:solidFill>
                <a:srgbClr val="1F497D"/>
              </a:solidFill>
              <a:latin typeface="Arial" charset="0"/>
              <a:cs typeface="Arial" charset="0"/>
            </a:endParaRPr>
          </a:p>
          <a:p>
            <a:pPr marL="0" indent="0">
              <a:buNone/>
            </a:pPr>
            <a:r>
              <a:rPr lang="en-US" sz="1600" u="sng" dirty="0">
                <a:solidFill>
                  <a:srgbClr val="0070C0"/>
                </a:solidFill>
                <a:latin typeface="Arial" charset="0"/>
                <a:hlinkClick r:id="rId9"/>
              </a:rPr>
              <a:t>NIEM.gov/reference</a:t>
            </a:r>
            <a:endParaRPr lang="en-US" sz="1600" b="1" u="sng" dirty="0">
              <a:solidFill>
                <a:srgbClr val="0070C0"/>
              </a:solidFill>
              <a:latin typeface="Arial" charset="0"/>
            </a:endParaRPr>
          </a:p>
        </p:txBody>
      </p:sp>
      <p:sp>
        <p:nvSpPr>
          <p:cNvPr id="41" name="Rectangle 40"/>
          <p:cNvSpPr/>
          <p:nvPr/>
        </p:nvSpPr>
        <p:spPr>
          <a:xfrm>
            <a:off x="6357046" y="1290020"/>
            <a:ext cx="2197147" cy="1231106"/>
          </a:xfrm>
          <a:prstGeom prst="rect">
            <a:avLst/>
          </a:prstGeom>
        </p:spPr>
        <p:txBody>
          <a:bodyPr wrap="square" tIns="45720" anchor="t">
            <a:spAutoFit/>
          </a:bodyPr>
          <a:lstStyle/>
          <a:p>
            <a:pPr>
              <a:spcAft>
                <a:spcPts val="600"/>
              </a:spcAft>
            </a:pPr>
            <a:r>
              <a:rPr lang="en-US" sz="1600" b="1" dirty="0" smtClean="0">
                <a:solidFill>
                  <a:srgbClr val="1F497D"/>
                </a:solidFill>
              </a:rPr>
              <a:t>For </a:t>
            </a:r>
            <a:r>
              <a:rPr lang="en-US" sz="1600" b="1" dirty="0">
                <a:solidFill>
                  <a:srgbClr val="1F497D"/>
                </a:solidFill>
              </a:rPr>
              <a:t>all things </a:t>
            </a:r>
            <a:r>
              <a:rPr lang="en-US" sz="1600" b="1" dirty="0" smtClean="0">
                <a:solidFill>
                  <a:srgbClr val="1F497D"/>
                </a:solidFill>
              </a:rPr>
              <a:t/>
            </a:r>
            <a:br>
              <a:rPr lang="en-US" sz="1600" b="1" dirty="0" smtClean="0">
                <a:solidFill>
                  <a:srgbClr val="1F497D"/>
                </a:solidFill>
              </a:rPr>
            </a:br>
            <a:r>
              <a:rPr lang="en-US" sz="1600" b="1" dirty="0" smtClean="0">
                <a:solidFill>
                  <a:srgbClr val="1F497D"/>
                </a:solidFill>
              </a:rPr>
              <a:t>NIEM: </a:t>
            </a:r>
          </a:p>
          <a:p>
            <a:pPr>
              <a:spcAft>
                <a:spcPts val="600"/>
              </a:spcAft>
            </a:pPr>
            <a:r>
              <a:rPr lang="en-US" sz="1600" u="sng" dirty="0" smtClean="0">
                <a:solidFill>
                  <a:srgbClr val="0070C0"/>
                </a:solidFill>
                <a:hlinkClick r:id="rId10"/>
              </a:rPr>
              <a:t>NIEM.gov</a:t>
            </a:r>
            <a:endParaRPr lang="en-US" sz="1600" u="sng" dirty="0">
              <a:solidFill>
                <a:srgbClr val="0070C0"/>
              </a:solidFill>
            </a:endParaRPr>
          </a:p>
          <a:p>
            <a:pPr>
              <a:spcAft>
                <a:spcPts val="600"/>
              </a:spcAft>
            </a:pPr>
            <a:endParaRPr lang="en-US" sz="1600" b="1" dirty="0">
              <a:solidFill>
                <a:srgbClr val="4BACC6">
                  <a:lumMod val="50000"/>
                </a:srgbClr>
              </a:solidFill>
            </a:endParaRPr>
          </a:p>
        </p:txBody>
      </p:sp>
      <p:sp>
        <p:nvSpPr>
          <p:cNvPr id="42" name="Content Placeholder 22"/>
          <p:cNvSpPr txBox="1">
            <a:spLocks/>
          </p:cNvSpPr>
          <p:nvPr/>
        </p:nvSpPr>
        <p:spPr bwMode="auto">
          <a:xfrm>
            <a:off x="5774677" y="4826215"/>
            <a:ext cx="2984499" cy="104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rgbClr val="1F497D"/>
              </a:buClr>
            </a:pPr>
            <a:r>
              <a:rPr lang="en-US" sz="1600" b="1" dirty="0">
                <a:solidFill>
                  <a:srgbClr val="1F497D"/>
                </a:solidFill>
                <a:cs typeface="Arial" charset="0"/>
              </a:rPr>
              <a:t>For info on NIEM Engagement </a:t>
            </a:r>
            <a:r>
              <a:rPr lang="en-US" sz="1600" b="1" dirty="0" smtClean="0">
                <a:solidFill>
                  <a:srgbClr val="1F497D"/>
                </a:solidFill>
                <a:cs typeface="Arial" charset="0"/>
              </a:rPr>
              <a:t>Process:</a:t>
            </a:r>
            <a:endParaRPr lang="en-US" sz="1600" b="1" dirty="0">
              <a:solidFill>
                <a:srgbClr val="1F497D"/>
              </a:solidFill>
              <a:cs typeface="Arial" charset="0"/>
            </a:endParaRPr>
          </a:p>
          <a:p>
            <a:pPr eaLnBrk="1" hangingPunct="1">
              <a:spcBef>
                <a:spcPct val="20000"/>
              </a:spcBef>
              <a:buClr>
                <a:srgbClr val="1F497D"/>
              </a:buClr>
              <a:buFont typeface="Arial" charset="0"/>
              <a:buNone/>
            </a:pPr>
            <a:r>
              <a:rPr lang="en-US" sz="1400" dirty="0" smtClean="0">
                <a:solidFill>
                  <a:srgbClr val="0070C0"/>
                </a:solidFill>
                <a:cs typeface="Arial" charset="0"/>
                <a:hlinkClick r:id="rId11" action="ppaction://hlinkfile"/>
              </a:rPr>
              <a:t>NIEM.gov/</a:t>
            </a:r>
            <a:r>
              <a:rPr lang="en-US" sz="1400" dirty="0" err="1" smtClean="0">
                <a:solidFill>
                  <a:srgbClr val="0070C0"/>
                </a:solidFill>
                <a:cs typeface="Arial" charset="0"/>
                <a:hlinkClick r:id="rId11" action="ppaction://hlinkfile"/>
              </a:rPr>
              <a:t>roadmaptoadoption</a:t>
            </a:r>
            <a:endParaRPr lang="en-US" sz="1400" dirty="0" smtClean="0">
              <a:solidFill>
                <a:srgbClr val="0070C0"/>
              </a:solidFill>
              <a:cs typeface="Arial" charset="0"/>
            </a:endParaRPr>
          </a:p>
          <a:p>
            <a:pPr eaLnBrk="1" hangingPunct="1">
              <a:spcBef>
                <a:spcPct val="20000"/>
              </a:spcBef>
              <a:buClr>
                <a:srgbClr val="1F497D"/>
              </a:buClr>
              <a:buFont typeface="Arial" charset="0"/>
              <a:buNone/>
            </a:pPr>
            <a:endParaRPr lang="en-US" sz="1400" dirty="0">
              <a:solidFill>
                <a:srgbClr val="000000"/>
              </a:solidFill>
              <a:cs typeface="Arial" charset="0"/>
            </a:endParaRPr>
          </a:p>
        </p:txBody>
      </p:sp>
      <p:grpSp>
        <p:nvGrpSpPr>
          <p:cNvPr id="43" name="Group 42"/>
          <p:cNvGrpSpPr/>
          <p:nvPr/>
        </p:nvGrpSpPr>
        <p:grpSpPr>
          <a:xfrm>
            <a:off x="7407343" y="730894"/>
            <a:ext cx="1235427" cy="143483"/>
            <a:chOff x="3462929" y="4029126"/>
            <a:chExt cx="1696889" cy="197077"/>
          </a:xfrm>
        </p:grpSpPr>
        <p:cxnSp>
          <p:nvCxnSpPr>
            <p:cNvPr id="44" name="Straight Connector 43"/>
            <p:cNvCxnSpPr>
              <a:endCxn id="4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6" name="Oval 45"/>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Oval 46"/>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8" name="Oval 47"/>
            <p:cNvSpPr/>
            <p:nvPr/>
          </p:nvSpPr>
          <p:spPr>
            <a:xfrm>
              <a:off x="459052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9" name="Oval 48"/>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Tree>
    <p:extLst>
      <p:ext uri="{BB962C8B-B14F-4D97-AF65-F5344CB8AC3E}">
        <p14:creationId xmlns:p14="http://schemas.microsoft.com/office/powerpoint/2010/main" val="23014504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2"/>
          <p:cNvSpPr>
            <a:spLocks noGrp="1"/>
          </p:cNvSpPr>
          <p:nvPr>
            <p:ph type="title"/>
          </p:nvPr>
        </p:nvSpPr>
        <p:spPr>
          <a:ln/>
        </p:spPr>
        <p:txBody>
          <a:bodyPr>
            <a:normAutofit/>
          </a:bodyPr>
          <a:lstStyle/>
          <a:p>
            <a:pPr eaLnBrk="1" hangingPunct="1"/>
            <a:r>
              <a:rPr lang="en-US">
                <a:latin typeface="Arial" charset="0"/>
                <a:cs typeface="Arial" charset="0"/>
              </a:rPr>
              <a:t>Next Steps…</a:t>
            </a:r>
          </a:p>
        </p:txBody>
      </p:sp>
      <p:sp>
        <p:nvSpPr>
          <p:cNvPr id="3" name="Slide Number Placeholder 2"/>
          <p:cNvSpPr>
            <a:spLocks noGrp="1"/>
          </p:cNvSpPr>
          <p:nvPr>
            <p:ph type="sldNum" sz="quarter" idx="10"/>
          </p:nvPr>
        </p:nvSpPr>
        <p:spPr/>
        <p:txBody>
          <a:bodyPr/>
          <a:lstStyle/>
          <a:p>
            <a:fld id="{6E6030FC-FB78-5E4D-92EA-5D9433591EA9}" type="slidenum">
              <a:rPr lang="en-US" smtClean="0"/>
              <a:pPr/>
              <a:t>68</a:t>
            </a:fld>
            <a:endParaRPr lang="en-US" dirty="0"/>
          </a:p>
        </p:txBody>
      </p:sp>
      <p:sp>
        <p:nvSpPr>
          <p:cNvPr id="39" name="Content Placeholder 8"/>
          <p:cNvSpPr>
            <a:spLocks noGrp="1"/>
          </p:cNvSpPr>
          <p:nvPr>
            <p:ph idx="1"/>
          </p:nvPr>
        </p:nvSpPr>
        <p:spPr>
          <a:xfrm>
            <a:off x="2029460" y="1608740"/>
            <a:ext cx="7115853" cy="917816"/>
          </a:xfrm>
        </p:spPr>
        <p:txBody>
          <a:bodyPr>
            <a:noAutofit/>
          </a:bodyPr>
          <a:lstStyle/>
          <a:p>
            <a:r>
              <a:rPr lang="en-US" b="1" dirty="0">
                <a:solidFill>
                  <a:schemeClr val="tx2"/>
                </a:solidFill>
                <a:ea typeface="ＭＳ Ｐゴシック" charset="0"/>
              </a:rPr>
              <a:t>Start your action plan and schedule your resources for NIEM training</a:t>
            </a:r>
            <a:r>
              <a:rPr lang="en-US" b="1" dirty="0" smtClean="0">
                <a:solidFill>
                  <a:schemeClr val="tx2"/>
                </a:solidFill>
              </a:rPr>
              <a:t>!</a:t>
            </a:r>
          </a:p>
        </p:txBody>
      </p:sp>
      <p:graphicFrame>
        <p:nvGraphicFramePr>
          <p:cNvPr id="40" name="Table 39"/>
          <p:cNvGraphicFramePr>
            <a:graphicFrameLocks noGrp="1"/>
          </p:cNvGraphicFramePr>
          <p:nvPr>
            <p:extLst>
              <p:ext uri="{D42A27DB-BD31-4B8C-83A1-F6EECF244321}">
                <p14:modId xmlns:p14="http://schemas.microsoft.com/office/powerpoint/2010/main" val="3830394805"/>
              </p:ext>
            </p:extLst>
          </p:nvPr>
        </p:nvGraphicFramePr>
        <p:xfrm>
          <a:off x="525463" y="2878138"/>
          <a:ext cx="8285165" cy="2573448"/>
        </p:xfrm>
        <a:graphic>
          <a:graphicData uri="http://schemas.openxmlformats.org/drawingml/2006/table">
            <a:tbl>
              <a:tblPr firstRow="1" bandRow="1">
                <a:tableStyleId>{E8034E78-7F5D-4C2E-B375-FC64B27BC917}</a:tableStyleId>
              </a:tblPr>
              <a:tblGrid>
                <a:gridCol w="1582357"/>
                <a:gridCol w="957544"/>
                <a:gridCol w="957544"/>
                <a:gridCol w="957544"/>
                <a:gridCol w="957544"/>
                <a:gridCol w="957544"/>
                <a:gridCol w="957544"/>
                <a:gridCol w="957544"/>
              </a:tblGrid>
              <a:tr h="472392">
                <a:tc>
                  <a:txBody>
                    <a:bodyPr/>
                    <a:lstStyle/>
                    <a:p>
                      <a:pPr marL="0" algn="ctr"/>
                      <a:endParaRPr lang="en-US" sz="2500" dirty="0">
                        <a:latin typeface="+mj-lt"/>
                        <a:cs typeface="!PaulMaul"/>
                      </a:endParaRPr>
                    </a:p>
                  </a:txBody>
                  <a:tcPr marL="91437" marR="91437" marT="45715" marB="45715" anchor="ctr">
                    <a:lnL w="28575" cap="flat" cmpd="sng" algn="ctr">
                      <a:noFill/>
                      <a:prstDash val="solid"/>
                      <a:round/>
                      <a:headEnd type="none" w="med" len="med"/>
                      <a:tailEnd type="none" w="med" len="med"/>
                    </a:lnL>
                    <a:lnR w="28575" cap="flat" cmpd="sng" algn="ctr">
                      <a:solidFill>
                        <a:srgbClr val="D0D0D0"/>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D0D0D0"/>
                      </a:solidFill>
                      <a:prstDash val="solid"/>
                      <a:round/>
                      <a:headEnd type="none" w="med" len="med"/>
                      <a:tailEnd type="none" w="med" len="med"/>
                    </a:lnB>
                    <a:noFill/>
                  </a:tcPr>
                </a:tc>
                <a:tc>
                  <a:txBody>
                    <a:bodyPr/>
                    <a:lstStyle/>
                    <a:p>
                      <a:pPr marL="0" algn="ctr"/>
                      <a:r>
                        <a:rPr lang="en-US" sz="1200" dirty="0" smtClean="0">
                          <a:latin typeface="+mj-lt"/>
                          <a:cs typeface="!PaulMaul"/>
                        </a:rPr>
                        <a:t>NIEM 100</a:t>
                      </a:r>
                      <a:endParaRPr lang="en-US" sz="1200" dirty="0">
                        <a:latin typeface="+mj-lt"/>
                        <a:cs typeface="!PaulMaul"/>
                      </a:endParaRPr>
                    </a:p>
                  </a:txBody>
                  <a:tcPr marL="91437" marR="91437" marT="45715" marB="45715"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101</a:t>
                      </a:r>
                      <a:endParaRPr lang="en-US" sz="1200" dirty="0">
                        <a:latin typeface="Arial"/>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200</a:t>
                      </a:r>
                      <a:endParaRPr lang="en-US" sz="1200" dirty="0" smtClean="0">
                        <a:latin typeface="Arial"/>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300</a:t>
                      </a:r>
                      <a:endParaRPr lang="en-US" sz="1200" b="1" kern="1200" dirty="0" smtClean="0">
                        <a:solidFill>
                          <a:schemeClr val="lt1"/>
                        </a:solidFill>
                        <a:latin typeface="Arial"/>
                        <a:ea typeface="+mn-ea"/>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301</a:t>
                      </a:r>
                      <a:endParaRPr lang="en-US" sz="1200" b="1" kern="1200" dirty="0" smtClean="0">
                        <a:solidFill>
                          <a:schemeClr val="lt1"/>
                        </a:solidFill>
                        <a:latin typeface="Arial"/>
                        <a:ea typeface="+mn-ea"/>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302</a:t>
                      </a:r>
                      <a:endParaRPr lang="en-US" sz="1200" b="1" kern="1200" dirty="0" smtClean="0">
                        <a:solidFill>
                          <a:schemeClr val="lt1"/>
                        </a:solidFill>
                        <a:latin typeface="Arial"/>
                        <a:ea typeface="+mn-ea"/>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303</a:t>
                      </a:r>
                      <a:endParaRPr lang="en-US" sz="1200" b="1" kern="1200" dirty="0" smtClean="0">
                        <a:solidFill>
                          <a:schemeClr val="lt1"/>
                        </a:solidFill>
                        <a:latin typeface="Arial"/>
                        <a:ea typeface="+mn-ea"/>
                        <a:cs typeface="Arial"/>
                      </a:endParaRPr>
                    </a:p>
                  </a:txBody>
                  <a:tcPr marL="91437" marR="91437" marT="45715" marB="45715"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548585">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Executive Managers</a:t>
                      </a:r>
                      <a:endParaRPr lang="en-US" sz="12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srgbClr val="D0D0D0"/>
                      </a:solidFill>
                      <a:prstDash val="solid"/>
                      <a:round/>
                      <a:headEnd type="none" w="med" len="med"/>
                      <a:tailEnd type="none" w="med" len="med"/>
                    </a:lnT>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48585">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Program and</a:t>
                      </a:r>
                      <a:r>
                        <a:rPr lang="en-US" sz="1200" b="1" baseline="0" dirty="0" smtClean="0">
                          <a:solidFill>
                            <a:srgbClr val="666869"/>
                          </a:solidFill>
                          <a:latin typeface="Arial" pitchFamily="34" charset="0"/>
                          <a:cs typeface="Arial" pitchFamily="34" charset="0"/>
                        </a:rPr>
                        <a:t> Project Managers</a:t>
                      </a:r>
                      <a:endParaRPr lang="en-US" sz="12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87">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Architects</a:t>
                      </a: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87">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Implementers</a:t>
                      </a: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31" marB="91431"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grpSp>
        <p:nvGrpSpPr>
          <p:cNvPr id="41" name="Group 19"/>
          <p:cNvGrpSpPr>
            <a:grpSpLocks/>
          </p:cNvGrpSpPr>
          <p:nvPr/>
        </p:nvGrpSpPr>
        <p:grpSpPr bwMode="auto">
          <a:xfrm>
            <a:off x="3668713" y="5599113"/>
            <a:ext cx="5114925" cy="327025"/>
            <a:chOff x="2801199" y="3820583"/>
            <a:chExt cx="5115141" cy="328084"/>
          </a:xfrm>
        </p:grpSpPr>
        <p:sp>
          <p:nvSpPr>
            <p:cNvPr id="42" name="Oval 41"/>
            <p:cNvSpPr/>
            <p:nvPr/>
          </p:nvSpPr>
          <p:spPr>
            <a:xfrm>
              <a:off x="2801199" y="3841750"/>
              <a:ext cx="274320" cy="274320"/>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 name="Oval 42"/>
            <p:cNvSpPr>
              <a:spLocks noChangeAspect="1"/>
            </p:cNvSpPr>
            <p:nvPr/>
          </p:nvSpPr>
          <p:spPr>
            <a:xfrm>
              <a:off x="4826001" y="3852334"/>
              <a:ext cx="274320" cy="274320"/>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 name="TextBox 43"/>
            <p:cNvSpPr txBox="1"/>
            <p:nvPr/>
          </p:nvSpPr>
          <p:spPr>
            <a:xfrm>
              <a:off x="3069497" y="3820583"/>
              <a:ext cx="1735211" cy="328084"/>
            </a:xfrm>
            <a:prstGeom prst="rect">
              <a:avLst/>
            </a:prstGeom>
          </p:spPr>
          <p:txBody>
            <a:bodyPr wrap="none">
              <a:normAutofit lnSpcReduction="10000"/>
            </a:bodyPr>
            <a:lstStyle/>
            <a:p>
              <a:pPr>
                <a:defRPr/>
              </a:pPr>
              <a:r>
                <a:rPr lang="en-US" sz="1600" dirty="0">
                  <a:solidFill>
                    <a:schemeClr val="tx1">
                      <a:lumMod val="75000"/>
                    </a:schemeClr>
                  </a:solidFill>
                  <a:latin typeface="Arial"/>
                  <a:cs typeface="Arial"/>
                </a:rPr>
                <a:t>= Required</a:t>
              </a:r>
            </a:p>
          </p:txBody>
        </p:sp>
        <p:sp>
          <p:nvSpPr>
            <p:cNvPr id="45" name="TextBox 44"/>
            <p:cNvSpPr txBox="1"/>
            <p:nvPr/>
          </p:nvSpPr>
          <p:spPr>
            <a:xfrm>
              <a:off x="5122222" y="3820583"/>
              <a:ext cx="2794118" cy="328084"/>
            </a:xfrm>
            <a:prstGeom prst="rect">
              <a:avLst/>
            </a:prstGeom>
          </p:spPr>
          <p:txBody>
            <a:bodyPr wrap="none">
              <a:normAutofit lnSpcReduction="10000"/>
            </a:bodyPr>
            <a:lstStyle/>
            <a:p>
              <a:pPr>
                <a:defRPr/>
              </a:pPr>
              <a:r>
                <a:rPr lang="en-US" sz="1600" dirty="0">
                  <a:solidFill>
                    <a:srgbClr val="686868"/>
                  </a:solidFill>
                  <a:latin typeface="Arial"/>
                  <a:cs typeface="Arial"/>
                </a:rPr>
                <a:t>= Optional depending on role</a:t>
              </a:r>
            </a:p>
          </p:txBody>
        </p:sp>
      </p:grpSp>
      <p:sp>
        <p:nvSpPr>
          <p:cNvPr id="46" name="Oval 45"/>
          <p:cNvSpPr>
            <a:spLocks noChangeAspect="1"/>
          </p:cNvSpPr>
          <p:nvPr/>
        </p:nvSpPr>
        <p:spPr>
          <a:xfrm>
            <a:off x="2420197" y="346074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Oval 46"/>
          <p:cNvSpPr>
            <a:spLocks noChangeAspect="1"/>
          </p:cNvSpPr>
          <p:nvPr/>
        </p:nvSpPr>
        <p:spPr>
          <a:xfrm>
            <a:off x="4339160" y="4540250"/>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 name="Oval 47"/>
          <p:cNvSpPr>
            <a:spLocks noChangeAspect="1"/>
          </p:cNvSpPr>
          <p:nvPr/>
        </p:nvSpPr>
        <p:spPr>
          <a:xfrm>
            <a:off x="2420197" y="402970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 name="Oval 48"/>
          <p:cNvSpPr>
            <a:spLocks noChangeAspect="1"/>
          </p:cNvSpPr>
          <p:nvPr/>
        </p:nvSpPr>
        <p:spPr>
          <a:xfrm>
            <a:off x="3404869" y="4540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 name="Oval 49"/>
          <p:cNvSpPr>
            <a:spLocks noChangeAspect="1"/>
          </p:cNvSpPr>
          <p:nvPr/>
        </p:nvSpPr>
        <p:spPr>
          <a:xfrm>
            <a:off x="3404869"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Oval 50"/>
          <p:cNvSpPr>
            <a:spLocks noChangeAspect="1"/>
          </p:cNvSpPr>
          <p:nvPr/>
        </p:nvSpPr>
        <p:spPr>
          <a:xfrm>
            <a:off x="4346588" y="402970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Oval 51"/>
          <p:cNvSpPr>
            <a:spLocks noChangeAspect="1"/>
          </p:cNvSpPr>
          <p:nvPr/>
        </p:nvSpPr>
        <p:spPr>
          <a:xfrm>
            <a:off x="5314949" y="4540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Oval 52"/>
          <p:cNvSpPr>
            <a:spLocks noChangeAspect="1"/>
          </p:cNvSpPr>
          <p:nvPr/>
        </p:nvSpPr>
        <p:spPr>
          <a:xfrm>
            <a:off x="5314949"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 name="Oval 53"/>
          <p:cNvSpPr>
            <a:spLocks noChangeAspect="1"/>
          </p:cNvSpPr>
          <p:nvPr/>
        </p:nvSpPr>
        <p:spPr>
          <a:xfrm>
            <a:off x="6258876"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 name="Oval 54"/>
          <p:cNvSpPr>
            <a:spLocks noChangeAspect="1"/>
          </p:cNvSpPr>
          <p:nvPr/>
        </p:nvSpPr>
        <p:spPr>
          <a:xfrm>
            <a:off x="7244396"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 name="Oval 55"/>
          <p:cNvSpPr>
            <a:spLocks noChangeAspect="1"/>
          </p:cNvSpPr>
          <p:nvPr/>
        </p:nvSpPr>
        <p:spPr>
          <a:xfrm>
            <a:off x="8219756"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 name="Oval 56"/>
          <p:cNvSpPr>
            <a:spLocks noChangeAspect="1"/>
          </p:cNvSpPr>
          <p:nvPr/>
        </p:nvSpPr>
        <p:spPr>
          <a:xfrm>
            <a:off x="8219756" y="454767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 name="Oval 57"/>
          <p:cNvSpPr>
            <a:spLocks noChangeAspect="1"/>
          </p:cNvSpPr>
          <p:nvPr/>
        </p:nvSpPr>
        <p:spPr>
          <a:xfrm>
            <a:off x="8212328" y="4029708"/>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 name="Oval 58"/>
          <p:cNvSpPr/>
          <p:nvPr/>
        </p:nvSpPr>
        <p:spPr>
          <a:xfrm>
            <a:off x="524293" y="1316772"/>
            <a:ext cx="1314668" cy="1314668"/>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800" b="1" i="1" dirty="0">
              <a:latin typeface="Georgia"/>
              <a:cs typeface="Georgia"/>
            </a:endParaRPr>
          </a:p>
        </p:txBody>
      </p:sp>
      <p:pic>
        <p:nvPicPr>
          <p:cNvPr id="60" name="Picture 59"/>
          <p:cNvPicPr>
            <a:picLocks noChangeAspect="1"/>
          </p:cNvPicPr>
          <p:nvPr/>
        </p:nvPicPr>
        <p:blipFill>
          <a:blip r:embed="rId3"/>
          <a:stretch>
            <a:fillRect/>
          </a:stretch>
        </p:blipFill>
        <p:spPr>
          <a:xfrm>
            <a:off x="812800" y="1610682"/>
            <a:ext cx="741680" cy="724630"/>
          </a:xfrm>
          <a:prstGeom prst="rect">
            <a:avLst/>
          </a:prstGeom>
        </p:spPr>
      </p:pic>
      <p:sp>
        <p:nvSpPr>
          <p:cNvPr id="61" name="Oval 60"/>
          <p:cNvSpPr>
            <a:spLocks noChangeAspect="1"/>
          </p:cNvSpPr>
          <p:nvPr/>
        </p:nvSpPr>
        <p:spPr>
          <a:xfrm>
            <a:off x="2420197" y="4540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 name="Oval 61"/>
          <p:cNvSpPr>
            <a:spLocks noChangeAspect="1"/>
          </p:cNvSpPr>
          <p:nvPr/>
        </p:nvSpPr>
        <p:spPr>
          <a:xfrm>
            <a:off x="2420197" y="5048250"/>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 name="Oval 62"/>
          <p:cNvSpPr>
            <a:spLocks noChangeAspect="1"/>
          </p:cNvSpPr>
          <p:nvPr/>
        </p:nvSpPr>
        <p:spPr>
          <a:xfrm>
            <a:off x="3404869" y="3994261"/>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29" name="Group 28"/>
          <p:cNvGrpSpPr/>
          <p:nvPr/>
        </p:nvGrpSpPr>
        <p:grpSpPr>
          <a:xfrm>
            <a:off x="7407343" y="730894"/>
            <a:ext cx="1235427" cy="143483"/>
            <a:chOff x="3462929" y="4029126"/>
            <a:chExt cx="1696889" cy="197077"/>
          </a:xfrm>
        </p:grpSpPr>
        <p:cxnSp>
          <p:nvCxnSpPr>
            <p:cNvPr id="30" name="Straight Connector 29"/>
            <p:cNvCxnSpPr>
              <a:endCxn id="3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2" name="Oval 3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3" name="Oval 32"/>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4" name="Oval 33"/>
            <p:cNvSpPr/>
            <p:nvPr/>
          </p:nvSpPr>
          <p:spPr>
            <a:xfrm>
              <a:off x="459052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5" name="Oval 34"/>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8F58EE9-9E0B-4342-937B-49388987DDAD}" type="slidenum">
              <a:rPr lang="en-US" smtClean="0"/>
              <a:t>69</a:t>
            </a:fld>
            <a:endParaRPr lang="en-US"/>
          </a:p>
        </p:txBody>
      </p:sp>
      <p:sp>
        <p:nvSpPr>
          <p:cNvPr id="5" name="Title 1"/>
          <p:cNvSpPr>
            <a:spLocks noGrp="1"/>
          </p:cNvSpPr>
          <p:nvPr>
            <p:ph type="title"/>
          </p:nvPr>
        </p:nvSpPr>
        <p:spPr>
          <a:xfrm>
            <a:off x="1743075" y="2661240"/>
            <a:ext cx="5745163" cy="892175"/>
          </a:xfrm>
        </p:spPr>
        <p:txBody>
          <a:bodyPr/>
          <a:lstStyle/>
          <a:p>
            <a:pPr eaLnBrk="1" hangingPunct="1">
              <a:defRPr/>
            </a:pPr>
            <a:r>
              <a:rPr lang="en-US" dirty="0" smtClean="0"/>
              <a:t>End of course</a:t>
            </a:r>
            <a:endParaRPr lang="en-US" dirty="0"/>
          </a:p>
        </p:txBody>
      </p:sp>
      <p:grpSp>
        <p:nvGrpSpPr>
          <p:cNvPr id="6" name="Group 5"/>
          <p:cNvGrpSpPr/>
          <p:nvPr/>
        </p:nvGrpSpPr>
        <p:grpSpPr>
          <a:xfrm>
            <a:off x="1930400" y="2606675"/>
            <a:ext cx="5364480" cy="1003300"/>
            <a:chOff x="762000" y="2606675"/>
            <a:chExt cx="7831138" cy="1003300"/>
          </a:xfrm>
        </p:grpSpPr>
        <p:cxnSp>
          <p:nvCxnSpPr>
            <p:cNvPr id="7" name="Straight Connector 6"/>
            <p:cNvCxnSpPr/>
            <p:nvPr/>
          </p:nvCxnSpPr>
          <p:spPr bwMode="auto">
            <a:xfrm>
              <a:off x="762000" y="26066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bwMode="auto">
            <a:xfrm>
              <a:off x="762000" y="36099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343000" y="295879"/>
            <a:ext cx="1736872" cy="773588"/>
            <a:chOff x="7343000" y="295879"/>
            <a:chExt cx="1736872" cy="773588"/>
          </a:xfrm>
        </p:grpSpPr>
        <p:grpSp>
          <p:nvGrpSpPr>
            <p:cNvPr id="10" name="Group 9"/>
            <p:cNvGrpSpPr/>
            <p:nvPr/>
          </p:nvGrpSpPr>
          <p:grpSpPr>
            <a:xfrm>
              <a:off x="7508041" y="616679"/>
              <a:ext cx="1381637" cy="160464"/>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1" name="TextBox 10"/>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12" name="TextBox 11"/>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100% complete</a:t>
              </a:r>
            </a:p>
          </p:txBody>
        </p:sp>
      </p:gr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eaLnBrk="1" fontAlgn="auto" hangingPunct="1">
              <a:spcAft>
                <a:spcPts val="0"/>
              </a:spcAft>
              <a:defRPr/>
            </a:pPr>
            <a:r>
              <a:rPr lang="en-US" spc="-80" dirty="0" smtClean="0">
                <a:ea typeface="+mj-ea"/>
              </a:rPr>
              <a:t>How NIEM </a:t>
            </a:r>
            <a:r>
              <a:rPr lang="en-US" spc="-80" dirty="0">
                <a:ea typeface="+mj-ea"/>
              </a:rPr>
              <a:t>W</a:t>
            </a:r>
            <a:r>
              <a:rPr lang="en-US" spc="-80" dirty="0" smtClean="0">
                <a:ea typeface="+mj-ea"/>
              </a:rPr>
              <a:t>orks</a:t>
            </a:r>
            <a:endParaRPr lang="en-US" spc="-80" dirty="0">
              <a:ea typeface="+mj-ea"/>
            </a:endParaRPr>
          </a:p>
        </p:txBody>
      </p:sp>
      <p:sp>
        <p:nvSpPr>
          <p:cNvPr id="2048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F371C0-E31F-6946-ACC0-7381B41878F6}" type="slidenum">
              <a:rPr lang="en-US" sz="1400">
                <a:solidFill>
                  <a:srgbClr val="FFFFFF"/>
                </a:solidFill>
                <a:latin typeface="Times New Roman" charset="0"/>
                <a:cs typeface="Times New Roman" charset="0"/>
              </a:rPr>
              <a:pPr eaLnBrk="1" hangingPunct="1"/>
              <a:t>7</a:t>
            </a:fld>
            <a:endParaRPr lang="en-US" sz="1400">
              <a:solidFill>
                <a:srgbClr val="FFFFFF"/>
              </a:solidFill>
              <a:latin typeface="Times New Roman" charset="0"/>
              <a:cs typeface="Times New Roman" charset="0"/>
            </a:endParaRPr>
          </a:p>
        </p:txBody>
      </p:sp>
      <p:sp>
        <p:nvSpPr>
          <p:cNvPr id="9" name="Rounded Rectangle 8"/>
          <p:cNvSpPr/>
          <p:nvPr/>
        </p:nvSpPr>
        <p:spPr bwMode="auto">
          <a:xfrm>
            <a:off x="4657640" y="1295400"/>
            <a:ext cx="4099559" cy="455769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defRPr/>
            </a:pPr>
            <a:r>
              <a:rPr lang="en-US" sz="2100" b="1" spc="-50" dirty="0">
                <a:solidFill>
                  <a:srgbClr val="1F497D"/>
                </a:solidFill>
                <a:latin typeface="Arial"/>
                <a:cs typeface="Arial"/>
              </a:rPr>
              <a:t>Repeatable, Reusable Process</a:t>
            </a:r>
          </a:p>
          <a:p>
            <a:pPr algn="ctr">
              <a:defRPr/>
            </a:pPr>
            <a:r>
              <a:rPr lang="en-US" sz="1400" dirty="0">
                <a:solidFill>
                  <a:srgbClr val="1F497D"/>
                </a:solidFill>
                <a:latin typeface="Arial"/>
                <a:cs typeface="Arial"/>
              </a:rPr>
              <a:t>(Information Exchange Development Lifecycle</a:t>
            </a:r>
            <a:r>
              <a:rPr lang="en-US" sz="1400" spc="-50" dirty="0">
                <a:solidFill>
                  <a:srgbClr val="1F497D"/>
                </a:solidFill>
                <a:latin typeface="Arial"/>
                <a:cs typeface="Arial"/>
              </a:rPr>
              <a:t>)</a:t>
            </a:r>
            <a:endParaRPr lang="en-US" sz="1400" b="1" spc="-50" dirty="0">
              <a:solidFill>
                <a:srgbClr val="1F497D"/>
              </a:solidFill>
              <a:latin typeface="Arial"/>
              <a:cs typeface="Arial"/>
            </a:endParaRPr>
          </a:p>
        </p:txBody>
      </p:sp>
      <p:sp>
        <p:nvSpPr>
          <p:cNvPr id="11" name="Rounded Rectangle 10"/>
          <p:cNvSpPr/>
          <p:nvPr/>
        </p:nvSpPr>
        <p:spPr bwMode="auto">
          <a:xfrm>
            <a:off x="365665" y="1295399"/>
            <a:ext cx="4099559" cy="450679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defRPr/>
            </a:pPr>
            <a:r>
              <a:rPr lang="en-US" sz="2100" b="1" spc="-50" dirty="0">
                <a:solidFill>
                  <a:srgbClr val="1F497D"/>
                </a:solidFill>
                <a:latin typeface="Arial"/>
                <a:cs typeface="Arial"/>
              </a:rPr>
              <a:t>Common Language</a:t>
            </a:r>
            <a:br>
              <a:rPr lang="en-US" sz="2100" b="1" spc="-50" dirty="0">
                <a:solidFill>
                  <a:srgbClr val="1F497D"/>
                </a:solidFill>
                <a:latin typeface="Arial"/>
                <a:cs typeface="Arial"/>
              </a:rPr>
            </a:br>
            <a:r>
              <a:rPr lang="en-US" sz="1400" dirty="0">
                <a:solidFill>
                  <a:srgbClr val="1F497D"/>
                </a:solidFill>
                <a:latin typeface="Arial"/>
                <a:cs typeface="Arial"/>
              </a:rPr>
              <a:t>(Community-driven Data Model)</a:t>
            </a:r>
          </a:p>
        </p:txBody>
      </p:sp>
      <p:sp>
        <p:nvSpPr>
          <p:cNvPr id="14" name="Rectangle 13"/>
          <p:cNvSpPr>
            <a:spLocks noChangeArrowheads="1"/>
          </p:cNvSpPr>
          <p:nvPr/>
        </p:nvSpPr>
        <p:spPr bwMode="auto">
          <a:xfrm>
            <a:off x="533400" y="5246688"/>
            <a:ext cx="3763963" cy="606425"/>
          </a:xfrm>
          <a:prstGeom prst="rect">
            <a:avLst/>
          </a:prstGeom>
          <a:noFill/>
          <a:ln w="9525">
            <a:noFill/>
            <a:miter lim="800000"/>
            <a:headEnd/>
            <a:tailEnd/>
          </a:ln>
        </p:spPr>
        <p:txBody>
          <a:bodyPr/>
          <a:lstStyle/>
          <a:p>
            <a:pPr indent="1588" algn="ctr">
              <a:spcBef>
                <a:spcPct val="20000"/>
              </a:spcBef>
              <a:defRPr/>
            </a:pPr>
            <a:r>
              <a:rPr lang="en-US" sz="1200" dirty="0">
                <a:solidFill>
                  <a:schemeClr val="tx1">
                    <a:lumMod val="75000"/>
                  </a:schemeClr>
                </a:solidFill>
                <a:cs typeface="Arial" pitchFamily="34" charset="0"/>
              </a:rPr>
              <a:t>Built and governed by the business users at Federal, State, Local, </a:t>
            </a:r>
            <a:r>
              <a:rPr lang="en-US" sz="1200" dirty="0" smtClean="0">
                <a:solidFill>
                  <a:schemeClr val="tx1">
                    <a:lumMod val="75000"/>
                  </a:schemeClr>
                </a:solidFill>
                <a:cs typeface="Arial" pitchFamily="34" charset="0"/>
              </a:rPr>
              <a:t>Tribal, International </a:t>
            </a:r>
            <a:r>
              <a:rPr lang="en-US" sz="1200" dirty="0">
                <a:solidFill>
                  <a:schemeClr val="tx1">
                    <a:lumMod val="75000"/>
                  </a:schemeClr>
                </a:solidFill>
                <a:cs typeface="Arial" pitchFamily="34" charset="0"/>
              </a:rPr>
              <a:t>and Private Sectors</a:t>
            </a:r>
          </a:p>
        </p:txBody>
      </p:sp>
      <p:pic>
        <p:nvPicPr>
          <p:cNvPr id="20486" name="Picture 14" descr="NIEM-flower.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76313" y="2230438"/>
            <a:ext cx="2878137"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2" descr="NIEM_Fish_Hook_model.pn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103813" y="2151063"/>
            <a:ext cx="3397093" cy="33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16"/>
          <p:cNvGrpSpPr/>
          <p:nvPr/>
        </p:nvGrpSpPr>
        <p:grpSpPr>
          <a:xfrm>
            <a:off x="7407343" y="730894"/>
            <a:ext cx="1235427" cy="143483"/>
            <a:chOff x="3462929" y="4029126"/>
            <a:chExt cx="1696889" cy="197077"/>
          </a:xfrm>
        </p:grpSpPr>
        <p:cxnSp>
          <p:nvCxnSpPr>
            <p:cNvPr id="18" name="Straight Connector 17"/>
            <p:cNvCxnSpPr>
              <a:endCxn id="2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5865248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2" descr="niem-core.png"/>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572570" y="2176787"/>
            <a:ext cx="6297283" cy="3821885"/>
          </a:xfrm>
          <a:prstGeom prst="rect">
            <a:avLst/>
          </a:prstGeom>
        </p:spPr>
      </p:pic>
      <p:sp>
        <p:nvSpPr>
          <p:cNvPr id="2" name="Title 1"/>
          <p:cNvSpPr>
            <a:spLocks noGrp="1"/>
          </p:cNvSpPr>
          <p:nvPr>
            <p:ph type="title"/>
          </p:nvPr>
        </p:nvSpPr>
        <p:spPr/>
        <p:txBody>
          <a:bodyPr anchor="t">
            <a:noAutofit/>
          </a:bodyPr>
          <a:lstStyle/>
          <a:p>
            <a:pPr eaLnBrk="1" fontAlgn="auto" hangingPunct="1">
              <a:spcAft>
                <a:spcPts val="0"/>
              </a:spcAft>
              <a:defRPr/>
            </a:pPr>
            <a:r>
              <a:rPr lang="en-US" spc="-80" dirty="0">
                <a:solidFill>
                  <a:srgbClr val="FFFFFF"/>
                </a:solidFill>
                <a:ea typeface="+mj-ea"/>
              </a:rPr>
              <a:t>M</a:t>
            </a:r>
            <a:r>
              <a:rPr lang="en-US" spc="-80" dirty="0" smtClean="0">
                <a:solidFill>
                  <a:srgbClr val="FFFFFF"/>
                </a:solidFill>
                <a:ea typeface="+mj-ea"/>
              </a:rPr>
              <a:t>odel </a:t>
            </a:r>
            <a:r>
              <a:rPr lang="en-US" spc="-80" dirty="0">
                <a:solidFill>
                  <a:srgbClr val="FFFFFF"/>
                </a:solidFill>
                <a:ea typeface="+mj-ea"/>
              </a:rPr>
              <a:t>O</a:t>
            </a:r>
            <a:r>
              <a:rPr lang="en-US" spc="-80" dirty="0" smtClean="0">
                <a:solidFill>
                  <a:srgbClr val="FFFFFF"/>
                </a:solidFill>
                <a:ea typeface="+mj-ea"/>
              </a:rPr>
              <a:t>verview</a:t>
            </a:r>
            <a:endParaRPr lang="en-US" spc="-80" dirty="0">
              <a:solidFill>
                <a:srgbClr val="FFFFFF"/>
              </a:solidFill>
              <a:ea typeface="+mj-ea"/>
            </a:endParaRPr>
          </a:p>
        </p:txBody>
      </p:sp>
      <p:sp>
        <p:nvSpPr>
          <p:cNvPr id="22534"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85895B9-5921-E648-9753-4FA03C6F33D0}" type="slidenum">
              <a:rPr lang="en-US" sz="1400">
                <a:solidFill>
                  <a:srgbClr val="FFFFFF"/>
                </a:solidFill>
                <a:latin typeface="Times New Roman" charset="0"/>
                <a:cs typeface="Times New Roman" charset="0"/>
              </a:rPr>
              <a:pPr eaLnBrk="1" hangingPunct="1"/>
              <a:t>8</a:t>
            </a:fld>
            <a:endParaRPr lang="en-US" sz="1400">
              <a:solidFill>
                <a:srgbClr val="FFFFFF"/>
              </a:solidFill>
              <a:latin typeface="Times New Roman" charset="0"/>
              <a:cs typeface="Times New Roman" charset="0"/>
            </a:endParaRPr>
          </a:p>
        </p:txBody>
      </p:sp>
      <p:sp>
        <p:nvSpPr>
          <p:cNvPr id="22531" name="Rectangle 14"/>
          <p:cNvSpPr>
            <a:spLocks noChangeArrowheads="1"/>
          </p:cNvSpPr>
          <p:nvPr/>
        </p:nvSpPr>
        <p:spPr bwMode="auto">
          <a:xfrm>
            <a:off x="158749" y="769718"/>
            <a:ext cx="8669449"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900" dirty="0" smtClean="0">
                <a:solidFill>
                  <a:schemeClr val="tx1">
                    <a:lumMod val="75000"/>
                  </a:schemeClr>
                </a:solidFill>
              </a:rPr>
              <a:t>Words are to a dictionary as elements are to a data model.</a:t>
            </a:r>
          </a:p>
          <a:p>
            <a:endParaRPr lang="en-US" sz="1900" dirty="0" smtClean="0">
              <a:solidFill>
                <a:schemeClr val="tx1">
                  <a:lumMod val="75000"/>
                </a:schemeClr>
              </a:solidFill>
            </a:endParaRPr>
          </a:p>
          <a:p>
            <a:r>
              <a:rPr lang="en-US" sz="1900" dirty="0" smtClean="0">
                <a:solidFill>
                  <a:schemeClr val="tx1">
                    <a:lumMod val="75000"/>
                  </a:schemeClr>
                </a:solidFill>
              </a:rPr>
              <a:t>Think </a:t>
            </a:r>
            <a:r>
              <a:rPr lang="en-US" sz="1900" dirty="0">
                <a:solidFill>
                  <a:schemeClr val="tx1">
                    <a:lumMod val="75000"/>
                  </a:schemeClr>
                </a:solidFill>
              </a:rPr>
              <a:t>of the NIEM data model as a mature and stable data dictionary of agreed-upon terms, definitions, and formats independent of how information is stored in individual agency systems. </a:t>
            </a:r>
          </a:p>
        </p:txBody>
      </p:sp>
      <p:sp>
        <p:nvSpPr>
          <p:cNvPr id="16" name="TextBox 15"/>
          <p:cNvSpPr txBox="1"/>
          <p:nvPr/>
        </p:nvSpPr>
        <p:spPr>
          <a:xfrm>
            <a:off x="458788" y="2895600"/>
            <a:ext cx="2114550" cy="1662113"/>
          </a:xfrm>
          <a:prstGeom prst="rect">
            <a:avLst/>
          </a:prstGeom>
          <a:noFill/>
        </p:spPr>
        <p:txBody>
          <a:bodyPr>
            <a:spAutoFit/>
          </a:bodyPr>
          <a:lstStyle/>
          <a:p>
            <a:pPr>
              <a:defRPr/>
            </a:pPr>
            <a:r>
              <a:rPr lang="en-US" sz="1700" dirty="0">
                <a:solidFill>
                  <a:srgbClr val="4E4E4E"/>
                </a:solidFill>
              </a:rPr>
              <a:t>The data model consists of two sets of closely related vocabularies: </a:t>
            </a:r>
            <a:r>
              <a:rPr lang="en-US" sz="1700" b="1" i="1" dirty="0">
                <a:solidFill>
                  <a:schemeClr val="tx2"/>
                </a:solidFill>
              </a:rPr>
              <a:t>NIEM Core</a:t>
            </a:r>
            <a:r>
              <a:rPr lang="en-US" sz="1700" b="1" i="1" dirty="0">
                <a:solidFill>
                  <a:srgbClr val="4E4E4E"/>
                </a:solidFill>
              </a:rPr>
              <a:t> </a:t>
            </a:r>
            <a:r>
              <a:rPr lang="en-US" sz="1700" dirty="0">
                <a:solidFill>
                  <a:srgbClr val="4E4E4E"/>
                </a:solidFill>
              </a:rPr>
              <a:t>and individual </a:t>
            </a:r>
            <a:r>
              <a:rPr lang="en-US" sz="1700" b="1" i="1" dirty="0">
                <a:solidFill>
                  <a:srgbClr val="1F497D"/>
                </a:solidFill>
              </a:rPr>
              <a:t>NIEM Domains</a:t>
            </a:r>
            <a:r>
              <a:rPr lang="en-US" sz="1700" dirty="0">
                <a:solidFill>
                  <a:srgbClr val="4E4E4E"/>
                </a:solidFill>
              </a:rPr>
              <a:t>.  </a:t>
            </a:r>
          </a:p>
        </p:txBody>
      </p:sp>
      <p:grpSp>
        <p:nvGrpSpPr>
          <p:cNvPr id="13" name="Group 12"/>
          <p:cNvGrpSpPr/>
          <p:nvPr/>
        </p:nvGrpSpPr>
        <p:grpSpPr>
          <a:xfrm>
            <a:off x="7407343" y="730894"/>
            <a:ext cx="1235427" cy="143483"/>
            <a:chOff x="3462929" y="4029126"/>
            <a:chExt cx="1696889" cy="197077"/>
          </a:xfrm>
        </p:grpSpPr>
        <p:cxnSp>
          <p:nvCxnSpPr>
            <p:cNvPr id="18" name="Straight Connector 17"/>
            <p:cNvCxnSpPr>
              <a:endCxn id="2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1450317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erge 3"/>
          <p:cNvSpPr/>
          <p:nvPr/>
        </p:nvSpPr>
        <p:spPr>
          <a:xfrm>
            <a:off x="1371600" y="3124200"/>
            <a:ext cx="6477000" cy="1066800"/>
          </a:xfrm>
          <a:prstGeom prst="flowChartMerge">
            <a:avLst/>
          </a:prstGeom>
          <a:gradFill flip="none" rotWithShape="1">
            <a:gsLst>
              <a:gs pos="100000">
                <a:srgbClr val="617376"/>
              </a:gs>
              <a:gs pos="14000">
                <a:srgbClr val="89A2A8"/>
              </a:gs>
            </a:gsLst>
            <a:lin ang="16200000" scaled="0"/>
            <a:tileRect/>
          </a:gra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2" name="Flowchart: Merge 3"/>
          <p:cNvSpPr/>
          <p:nvPr/>
        </p:nvSpPr>
        <p:spPr>
          <a:xfrm>
            <a:off x="1371600" y="2971800"/>
            <a:ext cx="6477000" cy="1066800"/>
          </a:xfrm>
          <a:prstGeom prst="flowChartMerge">
            <a:avLst/>
          </a:prstGeom>
          <a:no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9" name="Rounded Rectangle 48"/>
          <p:cNvSpPr/>
          <p:nvPr/>
        </p:nvSpPr>
        <p:spPr bwMode="auto">
          <a:xfrm>
            <a:off x="381000" y="4272280"/>
            <a:ext cx="8382000" cy="1219200"/>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Arial"/>
              <a:cs typeface="Arial"/>
            </a:endParaRPr>
          </a:p>
        </p:txBody>
      </p:sp>
      <p:sp>
        <p:nvSpPr>
          <p:cNvPr id="31" name="Rounded Rectangle 30"/>
          <p:cNvSpPr/>
          <p:nvPr/>
        </p:nvSpPr>
        <p:spPr bwMode="auto">
          <a:xfrm>
            <a:off x="352425" y="1600200"/>
            <a:ext cx="8562975" cy="1524000"/>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Arial"/>
              <a:cs typeface="Arial"/>
            </a:endParaRPr>
          </a:p>
        </p:txBody>
      </p:sp>
      <p:sp>
        <p:nvSpPr>
          <p:cNvPr id="32" name="Rounded Rectangle 31"/>
          <p:cNvSpPr/>
          <p:nvPr/>
        </p:nvSpPr>
        <p:spPr>
          <a:xfrm>
            <a:off x="427038" y="20574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buFont typeface="Wingdings 2" pitchFamily="18" charset="2"/>
              <a:buNone/>
              <a:defRPr/>
            </a:pPr>
            <a:r>
              <a:rPr lang="en-US" sz="1200" b="1" dirty="0">
                <a:solidFill>
                  <a:prstClr val="black">
                    <a:lumMod val="65000"/>
                    <a:lumOff val="35000"/>
                  </a:prstClr>
                </a:solidFill>
                <a:latin typeface="Arial"/>
                <a:cs typeface="Arial"/>
              </a:rPr>
              <a:t>Brings stakeholders together through reuse and community engagement</a:t>
            </a:r>
          </a:p>
        </p:txBody>
      </p:sp>
      <p:sp>
        <p:nvSpPr>
          <p:cNvPr id="39" name="Rounded Rectangle 38"/>
          <p:cNvSpPr/>
          <p:nvPr/>
        </p:nvSpPr>
        <p:spPr bwMode="auto">
          <a:xfrm>
            <a:off x="2512117" y="1600200"/>
            <a:ext cx="20852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Arial"/>
                <a:cs typeface="Arial"/>
              </a:rPr>
              <a:t>Consistency</a:t>
            </a:r>
          </a:p>
        </p:txBody>
      </p:sp>
      <p:sp>
        <p:nvSpPr>
          <p:cNvPr id="40" name="Rounded Rectangle 39"/>
          <p:cNvSpPr/>
          <p:nvPr/>
        </p:nvSpPr>
        <p:spPr>
          <a:xfrm>
            <a:off x="2586038" y="20574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buFont typeface="Wingdings 2" pitchFamily="18" charset="2"/>
              <a:buNone/>
              <a:defRPr/>
            </a:pPr>
            <a:r>
              <a:rPr lang="en-US" sz="1200" b="1" dirty="0">
                <a:solidFill>
                  <a:prstClr val="black">
                    <a:lumMod val="65000"/>
                    <a:lumOff val="35000"/>
                  </a:prstClr>
                </a:solidFill>
                <a:latin typeface="Arial"/>
                <a:cs typeface="Arial"/>
              </a:rPr>
              <a:t>Provides a standardized framework and mature governance</a:t>
            </a:r>
          </a:p>
        </p:txBody>
      </p:sp>
      <p:sp>
        <p:nvSpPr>
          <p:cNvPr id="42" name="Rounded Rectangle 41"/>
          <p:cNvSpPr/>
          <p:nvPr/>
        </p:nvSpPr>
        <p:spPr bwMode="auto">
          <a:xfrm>
            <a:off x="4671117" y="1600200"/>
            <a:ext cx="20852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Arial"/>
                <a:cs typeface="Arial"/>
              </a:rPr>
              <a:t>Development</a:t>
            </a:r>
          </a:p>
        </p:txBody>
      </p:sp>
      <p:sp>
        <p:nvSpPr>
          <p:cNvPr id="43" name="Rounded Rectangle 42"/>
          <p:cNvSpPr/>
          <p:nvPr/>
        </p:nvSpPr>
        <p:spPr>
          <a:xfrm>
            <a:off x="4745038" y="20574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defRPr/>
            </a:pPr>
            <a:r>
              <a:rPr lang="en-US" sz="1200" b="1" dirty="0">
                <a:solidFill>
                  <a:prstClr val="black">
                    <a:lumMod val="65000"/>
                    <a:lumOff val="35000"/>
                  </a:prstClr>
                </a:solidFill>
                <a:latin typeface="Arial"/>
                <a:cs typeface="Arial"/>
              </a:rPr>
              <a:t>Supplies tools to aid in discovery and </a:t>
            </a:r>
            <a:r>
              <a:rPr lang="en-US" sz="1200" b="1" dirty="0" smtClean="0">
                <a:solidFill>
                  <a:prstClr val="black">
                    <a:lumMod val="65000"/>
                    <a:lumOff val="35000"/>
                  </a:prstClr>
                </a:solidFill>
                <a:latin typeface="Arial"/>
                <a:cs typeface="Arial"/>
              </a:rPr>
              <a:t>creation of exchanges</a:t>
            </a:r>
            <a:endParaRPr lang="en-US" sz="1200" b="1" dirty="0">
              <a:solidFill>
                <a:prstClr val="black">
                  <a:lumMod val="65000"/>
                  <a:lumOff val="35000"/>
                </a:prstClr>
              </a:solidFill>
              <a:latin typeface="Arial"/>
              <a:cs typeface="Arial"/>
            </a:endParaRPr>
          </a:p>
        </p:txBody>
      </p:sp>
      <p:sp>
        <p:nvSpPr>
          <p:cNvPr id="45" name="Rounded Rectangle 44"/>
          <p:cNvSpPr/>
          <p:nvPr/>
        </p:nvSpPr>
        <p:spPr bwMode="auto">
          <a:xfrm>
            <a:off x="6830117" y="1600200"/>
            <a:ext cx="20852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Arial"/>
                <a:cs typeface="Arial"/>
              </a:rPr>
              <a:t>Support</a:t>
            </a:r>
          </a:p>
        </p:txBody>
      </p:sp>
      <p:sp>
        <p:nvSpPr>
          <p:cNvPr id="46" name="Rounded Rectangle 45"/>
          <p:cNvSpPr/>
          <p:nvPr/>
        </p:nvSpPr>
        <p:spPr>
          <a:xfrm>
            <a:off x="6904038" y="20574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buFont typeface="Wingdings 2" pitchFamily="18" charset="2"/>
              <a:buNone/>
              <a:defRPr/>
            </a:pPr>
            <a:r>
              <a:rPr lang="en-US" sz="1200" b="1" dirty="0">
                <a:solidFill>
                  <a:prstClr val="black">
                    <a:lumMod val="65000"/>
                    <a:lumOff val="35000"/>
                  </a:prstClr>
                </a:solidFill>
                <a:latin typeface="Arial"/>
                <a:cs typeface="Arial"/>
              </a:rPr>
              <a:t>Provides technical assistance and training</a:t>
            </a:r>
          </a:p>
        </p:txBody>
      </p:sp>
      <p:sp>
        <p:nvSpPr>
          <p:cNvPr id="5" name="Flowchart: Merge 4"/>
          <p:cNvSpPr/>
          <p:nvPr/>
        </p:nvSpPr>
        <p:spPr>
          <a:xfrm>
            <a:off x="2547938" y="3124200"/>
            <a:ext cx="4048125" cy="554038"/>
          </a:xfrm>
          <a:prstGeom prst="rect">
            <a:avLst/>
          </a:prstGeom>
          <a:noFill/>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fontAlgn="auto">
              <a:lnSpc>
                <a:spcPct val="90000"/>
              </a:lnSpc>
              <a:spcBef>
                <a:spcPts val="0"/>
              </a:spcBef>
              <a:spcAft>
                <a:spcPct val="35000"/>
              </a:spcAft>
              <a:buFont typeface="Wingdings 2" pitchFamily="18" charset="2"/>
              <a:buNone/>
              <a:defRPr/>
            </a:pPr>
            <a:r>
              <a:rPr lang="en-US" sz="2000" dirty="0">
                <a:solidFill>
                  <a:prstClr val="white"/>
                </a:solidFill>
                <a:latin typeface="Arial" pitchFamily="34" charset="0"/>
                <a:cs typeface="Arial" pitchFamily="34" charset="0"/>
              </a:rPr>
              <a:t>Which Lead To</a:t>
            </a:r>
          </a:p>
        </p:txBody>
      </p:sp>
      <p:sp>
        <p:nvSpPr>
          <p:cNvPr id="17" name="Rounded Rectangle 16"/>
          <p:cNvSpPr/>
          <p:nvPr/>
        </p:nvSpPr>
        <p:spPr bwMode="auto">
          <a:xfrm>
            <a:off x="523875" y="4449763"/>
            <a:ext cx="1914525" cy="863600"/>
          </a:xfrm>
          <a:prstGeom prst="roundRect">
            <a:avLst>
              <a:gd name="adj" fmla="val 10000"/>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dirty="0">
                <a:solidFill>
                  <a:srgbClr val="8B8B8B"/>
                </a:solidFill>
                <a:latin typeface="Arial"/>
                <a:cs typeface="Arial"/>
              </a:rPr>
              <a:t>Lower Development Costs</a:t>
            </a:r>
          </a:p>
        </p:txBody>
      </p:sp>
      <p:sp>
        <p:nvSpPr>
          <p:cNvPr id="15" name="Rounded Rectangle 14"/>
          <p:cNvSpPr/>
          <p:nvPr/>
        </p:nvSpPr>
        <p:spPr bwMode="auto">
          <a:xfrm>
            <a:off x="2598738" y="4449763"/>
            <a:ext cx="1912937" cy="863600"/>
          </a:xfrm>
          <a:prstGeom prst="roundRect">
            <a:avLst>
              <a:gd name="adj" fmla="val 10000"/>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dirty="0">
                <a:solidFill>
                  <a:srgbClr val="8B8B8B"/>
                </a:solidFill>
                <a:latin typeface="Arial"/>
                <a:cs typeface="Arial"/>
              </a:rPr>
              <a:t>Enhanced Mission Capabilities</a:t>
            </a:r>
          </a:p>
        </p:txBody>
      </p:sp>
      <p:sp>
        <p:nvSpPr>
          <p:cNvPr id="13" name="Rounded Rectangle 12"/>
          <p:cNvSpPr/>
          <p:nvPr/>
        </p:nvSpPr>
        <p:spPr bwMode="auto">
          <a:xfrm>
            <a:off x="4673600" y="4449763"/>
            <a:ext cx="1912938" cy="863600"/>
          </a:xfrm>
          <a:prstGeom prst="roundRect">
            <a:avLst>
              <a:gd name="adj" fmla="val 10000"/>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dirty="0">
                <a:solidFill>
                  <a:srgbClr val="8B8B8B"/>
                </a:solidFill>
                <a:latin typeface="Arial"/>
                <a:cs typeface="Arial"/>
              </a:rPr>
              <a:t>Common Vocabulary</a:t>
            </a:r>
          </a:p>
        </p:txBody>
      </p:sp>
      <p:sp>
        <p:nvSpPr>
          <p:cNvPr id="11" name="Rounded Rectangle 10"/>
          <p:cNvSpPr/>
          <p:nvPr/>
        </p:nvSpPr>
        <p:spPr bwMode="auto">
          <a:xfrm>
            <a:off x="6746875" y="4449763"/>
            <a:ext cx="1914525" cy="863600"/>
          </a:xfrm>
          <a:prstGeom prst="roundRect">
            <a:avLst>
              <a:gd name="adj" fmla="val 10000"/>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dirty="0">
                <a:solidFill>
                  <a:srgbClr val="8B8B8B"/>
                </a:solidFill>
                <a:latin typeface="Arial"/>
                <a:cs typeface="Arial"/>
              </a:rPr>
              <a:t>Reduced Maintenance Costs</a:t>
            </a:r>
          </a:p>
        </p:txBody>
      </p:sp>
      <p:sp>
        <p:nvSpPr>
          <p:cNvPr id="7" name="Title 6"/>
          <p:cNvSpPr>
            <a:spLocks noGrp="1"/>
          </p:cNvSpPr>
          <p:nvPr>
            <p:ph type="title"/>
          </p:nvPr>
        </p:nvSpPr>
        <p:spPr/>
        <p:txBody>
          <a:bodyPr/>
          <a:lstStyle/>
          <a:p>
            <a:pPr eaLnBrk="1" fontAlgn="auto" hangingPunct="1">
              <a:spcAft>
                <a:spcPts val="0"/>
              </a:spcAft>
              <a:defRPr/>
            </a:pPr>
            <a:r>
              <a:rPr lang="en-US" dirty="0" smtClean="0">
                <a:ea typeface="+mj-ea"/>
              </a:rPr>
              <a:t>NIEM provides…</a:t>
            </a:r>
            <a:endParaRPr lang="en-US" dirty="0">
              <a:ea typeface="+mj-ea"/>
            </a:endParaRPr>
          </a:p>
        </p:txBody>
      </p:sp>
      <p:sp>
        <p:nvSpPr>
          <p:cNvPr id="2357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06A357E-178B-294B-9FD9-AB6581E6A93D}" type="slidenum">
              <a:rPr lang="en-US" sz="1400">
                <a:solidFill>
                  <a:srgbClr val="FFFFFF"/>
                </a:solidFill>
                <a:latin typeface="Times New Roman" charset="0"/>
                <a:cs typeface="Times New Roman" charset="0"/>
              </a:rPr>
              <a:pPr eaLnBrk="1" hangingPunct="1"/>
              <a:t>9</a:t>
            </a:fld>
            <a:endParaRPr lang="en-US" sz="1400">
              <a:solidFill>
                <a:srgbClr val="FFFFFF"/>
              </a:solidFill>
              <a:latin typeface="Times New Roman" charset="0"/>
              <a:cs typeface="Times New Roman" charset="0"/>
            </a:endParaRPr>
          </a:p>
        </p:txBody>
      </p:sp>
      <p:sp>
        <p:nvSpPr>
          <p:cNvPr id="12" name="TextBox 11"/>
          <p:cNvSpPr txBox="1"/>
          <p:nvPr/>
        </p:nvSpPr>
        <p:spPr>
          <a:xfrm>
            <a:off x="-101600" y="3921125"/>
            <a:ext cx="914400" cy="914400"/>
          </a:xfrm>
          <a:prstGeom prst="rect">
            <a:avLst/>
          </a:prstGeom>
        </p:spPr>
        <p:txBody>
          <a:bodyPr wrap="none">
            <a:normAutofit/>
          </a:bodyPr>
          <a:lstStyle/>
          <a:p>
            <a:pPr>
              <a:defRPr/>
            </a:pPr>
            <a:endParaRPr lang="en-US" sz="1600" dirty="0" err="1">
              <a:solidFill>
                <a:prstClr val="black">
                  <a:lumMod val="65000"/>
                  <a:lumOff val="35000"/>
                </a:prstClr>
              </a:solidFill>
              <a:latin typeface="Arial"/>
              <a:cs typeface="Arial"/>
            </a:endParaRPr>
          </a:p>
        </p:txBody>
      </p:sp>
      <p:sp>
        <p:nvSpPr>
          <p:cNvPr id="14" name="TextBox 13"/>
          <p:cNvSpPr txBox="1"/>
          <p:nvPr/>
        </p:nvSpPr>
        <p:spPr>
          <a:xfrm>
            <a:off x="-244475" y="4114800"/>
            <a:ext cx="914400" cy="914400"/>
          </a:xfrm>
          <a:prstGeom prst="rect">
            <a:avLst/>
          </a:prstGeom>
        </p:spPr>
        <p:txBody>
          <a:bodyPr wrap="none">
            <a:normAutofit/>
          </a:bodyPr>
          <a:lstStyle/>
          <a:p>
            <a:pPr>
              <a:defRPr/>
            </a:pPr>
            <a:endParaRPr lang="en-US" sz="1600" dirty="0" err="1">
              <a:solidFill>
                <a:prstClr val="black">
                  <a:lumMod val="65000"/>
                  <a:lumOff val="35000"/>
                </a:prstClr>
              </a:solidFill>
              <a:latin typeface="Arial"/>
              <a:cs typeface="Arial"/>
            </a:endParaRPr>
          </a:p>
        </p:txBody>
      </p:sp>
      <p:sp>
        <p:nvSpPr>
          <p:cNvPr id="50" name="Rounded Rectangle 49"/>
          <p:cNvSpPr/>
          <p:nvPr/>
        </p:nvSpPr>
        <p:spPr bwMode="auto">
          <a:xfrm>
            <a:off x="353117" y="1600200"/>
            <a:ext cx="20852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Arial"/>
                <a:cs typeface="Arial"/>
              </a:rPr>
              <a:t>Collaboration</a:t>
            </a:r>
          </a:p>
        </p:txBody>
      </p:sp>
      <p:grpSp>
        <p:nvGrpSpPr>
          <p:cNvPr id="23574" name="Group 51"/>
          <p:cNvGrpSpPr>
            <a:grpSpLocks/>
          </p:cNvGrpSpPr>
          <p:nvPr/>
        </p:nvGrpSpPr>
        <p:grpSpPr bwMode="auto">
          <a:xfrm>
            <a:off x="2514600" y="1676400"/>
            <a:ext cx="4267200" cy="1371600"/>
            <a:chOff x="2514600" y="1905000"/>
            <a:chExt cx="4267200" cy="1143000"/>
          </a:xfrm>
        </p:grpSpPr>
        <p:cxnSp>
          <p:nvCxnSpPr>
            <p:cNvPr id="51" name="Straight Connector 50"/>
            <p:cNvCxnSpPr/>
            <p:nvPr/>
          </p:nvCxnSpPr>
          <p:spPr>
            <a:xfrm>
              <a:off x="2514600" y="1905000"/>
              <a:ext cx="0" cy="114300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648200" y="1905000"/>
              <a:ext cx="0" cy="114300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6781800" y="1905000"/>
              <a:ext cx="0" cy="114300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7407343" y="730894"/>
            <a:ext cx="1235427" cy="143483"/>
            <a:chOff x="3462929" y="4029126"/>
            <a:chExt cx="1696889" cy="197077"/>
          </a:xfrm>
        </p:grpSpPr>
        <p:cxnSp>
          <p:nvCxnSpPr>
            <p:cNvPr id="34" name="Straight Connector 33"/>
            <p:cNvCxnSpPr>
              <a:endCxn id="5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296376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6">
      <a:dk1>
        <a:srgbClr val="686868"/>
      </a:dk1>
      <a:lt1>
        <a:sysClr val="window" lastClr="FFFFFF"/>
      </a:lt1>
      <a:dk2>
        <a:srgbClr val="1F497D"/>
      </a:dk2>
      <a:lt2>
        <a:srgbClr val="EEECE1"/>
      </a:lt2>
      <a:accent1>
        <a:srgbClr val="57AAAE"/>
      </a:accent1>
      <a:accent2>
        <a:srgbClr val="C44A1D"/>
      </a:accent2>
      <a:accent3>
        <a:srgbClr val="9BBB59"/>
      </a:accent3>
      <a:accent4>
        <a:srgbClr val="8064A2"/>
      </a:accent4>
      <a:accent5>
        <a:srgbClr val="4BACC6"/>
      </a:accent5>
      <a:accent6>
        <a:srgbClr val="F79646"/>
      </a:accent6>
      <a:hlink>
        <a:srgbClr val="57AAAE"/>
      </a:hlink>
      <a:folHlink>
        <a:srgbClr val="57AAAE"/>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50800" cmpd="sng">
          <a:solidFill>
            <a:schemeClr val="tx1"/>
          </a:solidFill>
          <a:headEnd type="none"/>
          <a:tailEnd type="triangle"/>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45720" rIns="91440" bIns="45720" rtlCol="0">
        <a:normAutofit/>
      </a:bodyPr>
      <a:lstStyle>
        <a:defPPr algn="l">
          <a:defRPr sz="1600" b="0" dirty="0" err="1" smtClean="0">
            <a:solidFill>
              <a:schemeClr val="tx1">
                <a:lumMod val="65000"/>
                <a:lumOff val="35000"/>
              </a:schemeClr>
            </a:solidFill>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96B066691741F4582138ACAB682F267" ma:contentTypeVersion="0" ma:contentTypeDescription="Create a new document." ma:contentTypeScope="" ma:versionID="d206f0a3ee4c72a9bd79eb62eeb43bd3">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00D5B1-4A62-4C4E-8851-C50FBFF07DCE}"/>
</file>

<file path=customXml/itemProps2.xml><?xml version="1.0" encoding="utf-8"?>
<ds:datastoreItem xmlns:ds="http://schemas.openxmlformats.org/officeDocument/2006/customXml" ds:itemID="{C44F2471-C584-45FA-8197-717F66BF099D}"/>
</file>

<file path=customXml/itemProps3.xml><?xml version="1.0" encoding="utf-8"?>
<ds:datastoreItem xmlns:ds="http://schemas.openxmlformats.org/officeDocument/2006/customXml" ds:itemID="{A88747C4-F3D7-4925-8D45-F52F703F4CA5}"/>
</file>

<file path=docProps/app.xml><?xml version="1.0" encoding="utf-8"?>
<Properties xmlns="http://schemas.openxmlformats.org/officeDocument/2006/extended-properties" xmlns:vt="http://schemas.openxmlformats.org/officeDocument/2006/docPropsVTypes">
  <Template/>
  <TotalTime>0</TotalTime>
  <Words>4803</Words>
  <Application>Microsoft Macintosh PowerPoint</Application>
  <PresentationFormat>Letter Paper (8.5x11 in)</PresentationFormat>
  <Paragraphs>986</Paragraphs>
  <Slides>69</Slides>
  <Notes>53</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NIEM 300</vt:lpstr>
      <vt:lpstr>Course Objectives</vt:lpstr>
      <vt:lpstr>Agenda</vt:lpstr>
      <vt:lpstr>Concept Refresh</vt:lpstr>
      <vt:lpstr>Learning Objectives</vt:lpstr>
      <vt:lpstr>NIEM Overview</vt:lpstr>
      <vt:lpstr>How NIEM Works</vt:lpstr>
      <vt:lpstr>Model Overview</vt:lpstr>
      <vt:lpstr>NIEM provides…</vt:lpstr>
      <vt:lpstr>What is a niem exchange?</vt:lpstr>
      <vt:lpstr>IEPD Lifecycle Recap</vt:lpstr>
      <vt:lpstr>The IEPD Artifacts</vt:lpstr>
      <vt:lpstr>Tasks within IEPD Development</vt:lpstr>
      <vt:lpstr>Module 1: summary </vt:lpstr>
      <vt:lpstr>Scenario Planning</vt:lpstr>
      <vt:lpstr>Learning Objectives</vt:lpstr>
      <vt:lpstr>Discover Existing IEPDs</vt:lpstr>
      <vt:lpstr>IEPD Repositories</vt:lpstr>
      <vt:lpstr>IEPD Reuse Through Community</vt:lpstr>
      <vt:lpstr>Existing Exchanges and NIEM</vt:lpstr>
      <vt:lpstr>Review Documentation</vt:lpstr>
      <vt:lpstr>Conduct Stakeholder Interviews</vt:lpstr>
      <vt:lpstr>Assess Resource Impacts</vt:lpstr>
      <vt:lpstr>Modeling Business Scenarios</vt:lpstr>
      <vt:lpstr>What is a Use Case Diagram?</vt:lpstr>
      <vt:lpstr>A Use Case Diagram Example</vt:lpstr>
      <vt:lpstr>What is a Business Process Diagram?</vt:lpstr>
      <vt:lpstr>Steps in developing a scenario </vt:lpstr>
      <vt:lpstr>Business Process Diagram Example</vt:lpstr>
      <vt:lpstr>What is a Sequence Diagram?</vt:lpstr>
      <vt:lpstr>Sequence Diagram Example</vt:lpstr>
      <vt:lpstr>Module 2: Knowledge check 2</vt:lpstr>
      <vt:lpstr>Module 2: Knowledge check 3</vt:lpstr>
      <vt:lpstr>summary</vt:lpstr>
      <vt:lpstr>Analyze  Requirements</vt:lpstr>
      <vt:lpstr>Learning Objectives</vt:lpstr>
      <vt:lpstr>Business Needs</vt:lpstr>
      <vt:lpstr>Developing Business Requirements</vt:lpstr>
      <vt:lpstr>PowerPoint Presentation</vt:lpstr>
      <vt:lpstr>Exercise: Create Effective Requirements</vt:lpstr>
      <vt:lpstr>Solution: Create Effective Requirements</vt:lpstr>
      <vt:lpstr>Summary</vt:lpstr>
      <vt:lpstr>Map &amp; Model</vt:lpstr>
      <vt:lpstr>Learning Objectives</vt:lpstr>
      <vt:lpstr>Exchange Content Model Overview </vt:lpstr>
      <vt:lpstr>Content Modeling: Object</vt:lpstr>
      <vt:lpstr>Content Modeling: Elements</vt:lpstr>
      <vt:lpstr>Example: Objects &amp; Elements</vt:lpstr>
      <vt:lpstr>Content Modeling: Associations</vt:lpstr>
      <vt:lpstr>Content Modeling: Associations</vt:lpstr>
      <vt:lpstr>Example: Associations</vt:lpstr>
      <vt:lpstr>Content Modeling: Cardinality</vt:lpstr>
      <vt:lpstr>Example: Cardinality</vt:lpstr>
      <vt:lpstr>Building an Exchange Content Model</vt:lpstr>
      <vt:lpstr>Building an exchange content model</vt:lpstr>
      <vt:lpstr>Building an exchange content model</vt:lpstr>
      <vt:lpstr>Building an exchange content model</vt:lpstr>
      <vt:lpstr>Building an exchange content model</vt:lpstr>
      <vt:lpstr>Building an exchange content model</vt:lpstr>
      <vt:lpstr>Building an exchange content model</vt:lpstr>
      <vt:lpstr>Module 4: Knowledge check 1</vt:lpstr>
      <vt:lpstr>Module 4: Knowledge check 2</vt:lpstr>
      <vt:lpstr>Next Steps: Mapping Document</vt:lpstr>
      <vt:lpstr>Summary</vt:lpstr>
      <vt:lpstr>Conclusion</vt:lpstr>
      <vt:lpstr>Learning recap</vt:lpstr>
      <vt:lpstr>Additional NIEm resources</vt:lpstr>
      <vt:lpstr>Next Steps…</vt:lpstr>
      <vt:lpstr>End of course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2009-10-13T20:02:16Z</dcterms:created>
  <dcterms:modified xsi:type="dcterms:W3CDTF">2013-11-18T18:35:31Z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ategory Subject Area/Audience">
    <vt:lpwstr/>
  </property>
  <property fmtid="{D5CDD505-2E9C-101B-9397-08002B2CF9AE}" pid="3" name="Category Domains">
    <vt:lpwstr/>
  </property>
  <property fmtid="{D5CDD505-2E9C-101B-9397-08002B2CF9AE}" pid="4" name="ContentTypeId">
    <vt:lpwstr>0x010100496B066691741F4582138ACAB682F267</vt:lpwstr>
  </property>
</Properties>
</file>